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5" r:id="rId1"/>
  </p:sldMasterIdLst>
  <p:notesMasterIdLst>
    <p:notesMasterId r:id="rId26"/>
  </p:notesMasterIdLst>
  <p:handoutMasterIdLst>
    <p:handoutMasterId r:id="rId27"/>
  </p:handoutMasterIdLst>
  <p:sldIdLst>
    <p:sldId id="256" r:id="rId2"/>
    <p:sldId id="305" r:id="rId3"/>
    <p:sldId id="257" r:id="rId4"/>
    <p:sldId id="265" r:id="rId5"/>
    <p:sldId id="291" r:id="rId6"/>
    <p:sldId id="309" r:id="rId7"/>
    <p:sldId id="310" r:id="rId8"/>
    <p:sldId id="301" r:id="rId9"/>
    <p:sldId id="306" r:id="rId10"/>
    <p:sldId id="260" r:id="rId11"/>
    <p:sldId id="269" r:id="rId12"/>
    <p:sldId id="263" r:id="rId13"/>
    <p:sldId id="283" r:id="rId14"/>
    <p:sldId id="307" r:id="rId15"/>
    <p:sldId id="300" r:id="rId16"/>
    <p:sldId id="308" r:id="rId17"/>
    <p:sldId id="277" r:id="rId18"/>
    <p:sldId id="292" r:id="rId19"/>
    <p:sldId id="297" r:id="rId20"/>
    <p:sldId id="302" r:id="rId21"/>
    <p:sldId id="303" r:id="rId22"/>
    <p:sldId id="304" r:id="rId23"/>
    <p:sldId id="311" r:id="rId24"/>
    <p:sldId id="286" r:id="rId25"/>
  </p:sldIdLst>
  <p:sldSz cx="9144000" cy="6858000" type="screen4x3"/>
  <p:notesSz cx="69977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2"/>
        </a:solidFill>
        <a:latin typeface="Verdan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2"/>
        </a:solidFill>
        <a:latin typeface="Verdan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2"/>
        </a:solidFill>
        <a:latin typeface="Verdan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2"/>
        </a:solidFill>
        <a:latin typeface="Verdan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2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2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2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2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2"/>
        </a:solidFill>
        <a:latin typeface="Verdan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56" autoAdjust="0"/>
    <p:restoredTop sz="99178" autoAdjust="0"/>
  </p:normalViewPr>
  <p:slideViewPr>
    <p:cSldViewPr>
      <p:cViewPr varScale="1">
        <p:scale>
          <a:sx n="34" d="100"/>
          <a:sy n="34" d="100"/>
        </p:scale>
        <p:origin x="-54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4032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2125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63988" y="0"/>
            <a:ext cx="3032125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DCD190D4-B6C9-41F0-981B-E4CCC218121E}" type="datetimeFigureOut">
              <a:rPr lang="en-US"/>
              <a:pPr>
                <a:defRPr/>
              </a:pPr>
              <a:t>7/2/2010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8563"/>
            <a:ext cx="3032125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63988" y="8818563"/>
            <a:ext cx="3032125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28EDA6B3-0EAB-4629-8373-9D78FF3843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3988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7925" y="696913"/>
            <a:ext cx="4641850" cy="3481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2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0088" y="4410075"/>
            <a:ext cx="5597525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942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185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42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3988" y="88185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D8AEE597-A955-4D14-84CB-2AD44B0757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A88BCF-F679-421D-B86E-D3737DEB6A25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6B05D2-FCD2-40F5-B37E-74EC3CA78FA2}" type="slidenum">
              <a:rPr lang="en-US" smtClean="0"/>
              <a:pPr/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0B5BD3F-53B7-491C-B461-907D26931F8A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49155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79513" y="695325"/>
            <a:ext cx="4640262" cy="3481388"/>
          </a:xfrm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0404" y="4410476"/>
            <a:ext cx="5596892" cy="4177505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0B5BD3F-53B7-491C-B461-907D26931F8A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49155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79513" y="695325"/>
            <a:ext cx="4640262" cy="3481388"/>
          </a:xfrm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0404" y="4410476"/>
            <a:ext cx="5596892" cy="4177505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887D48E-6DAB-47F0-B689-4297704FF774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9513" y="695325"/>
            <a:ext cx="4640262" cy="3481388"/>
          </a:xfrm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0088" y="4410075"/>
            <a:ext cx="5597525" cy="4178300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1981200"/>
            <a:ext cx="9144000" cy="2057400"/>
          </a:xfrm>
          <a:prstGeom prst="rect">
            <a:avLst/>
          </a:prstGeom>
          <a:solidFill>
            <a:srgbClr val="0054A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1575" y="6477000"/>
            <a:ext cx="3146425" cy="1952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775" y="6184900"/>
            <a:ext cx="3146425" cy="520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3124200"/>
            <a:ext cx="1906588" cy="19224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8" name="Line 9"/>
          <p:cNvSpPr>
            <a:spLocks noChangeShapeType="1"/>
          </p:cNvSpPr>
          <p:nvPr/>
        </p:nvSpPr>
        <p:spPr bwMode="auto">
          <a:xfrm>
            <a:off x="3636963" y="64770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anchor="b"/>
          <a:lstStyle/>
          <a:p>
            <a:pPr>
              <a:defRPr/>
            </a:pPr>
            <a:endParaRPr lang="en-US"/>
          </a:p>
        </p:txBody>
      </p:sp>
      <p:sp>
        <p:nvSpPr>
          <p:cNvPr id="13722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52400" y="2057400"/>
            <a:ext cx="8839200" cy="1933575"/>
          </a:xfrm>
        </p:spPr>
        <p:txBody>
          <a:bodyPr anchor="t"/>
          <a:lstStyle>
            <a:lvl1pPr>
              <a:defRPr sz="40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722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2362200" y="4267200"/>
            <a:ext cx="6629400" cy="5334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24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Rectangle 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858000" y="6477000"/>
            <a:ext cx="2133600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357D4A-22B4-487B-B2A2-CC50FA199D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7CA80F-B130-4CAB-962C-FDEF2D1D71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0"/>
            <a:ext cx="2247900" cy="6400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591300" cy="6400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A997A8-2CF3-4830-B205-065E439CA4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991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28600" y="914400"/>
            <a:ext cx="43053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6300" y="914400"/>
            <a:ext cx="43053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86300" y="3733800"/>
            <a:ext cx="43053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E2B0D9-7F62-4C19-9C85-D5A1569118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991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28600" y="914400"/>
            <a:ext cx="87630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3733800"/>
            <a:ext cx="87630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41107D-A5A3-4E00-9B6F-12E481A30A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991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914400"/>
            <a:ext cx="43053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6300" y="914400"/>
            <a:ext cx="43053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86300" y="3733800"/>
            <a:ext cx="43053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0421B0-FDC3-41B1-8ADE-660B6FBF4C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991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28600" y="914400"/>
            <a:ext cx="43053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914400"/>
            <a:ext cx="43053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545A7F-48EB-4200-9AE7-9F74D23B86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1DE691-A880-4F2D-B782-9958D1BBE2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7BEA4D-D669-4DAC-82CD-7AA2EDC233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914400"/>
            <a:ext cx="43053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914400"/>
            <a:ext cx="43053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910C5B-DF95-4C2F-9348-83A7DA6C9B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D3C883-2781-4B10-BF41-0312231DC5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FD7BDD-63EE-47D0-9E08-1A541787D8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BC4B58-3877-4B6F-BE48-64C7135ABD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732729-D586-434F-B407-54919D4456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5DEAFE-902A-4B45-9252-D9A86498FE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rgbClr val="0054A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914400"/>
            <a:ext cx="87630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36196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77000"/>
            <a:ext cx="2133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A656E663-3EE5-4100-9CC3-DC2F5E50B9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8991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381000" y="6553200"/>
            <a:ext cx="3146425" cy="1952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503" r:id="rId1"/>
    <p:sldLayoutId id="2147484489" r:id="rId2"/>
    <p:sldLayoutId id="2147484490" r:id="rId3"/>
    <p:sldLayoutId id="2147484491" r:id="rId4"/>
    <p:sldLayoutId id="2147484492" r:id="rId5"/>
    <p:sldLayoutId id="2147484493" r:id="rId6"/>
    <p:sldLayoutId id="2147484494" r:id="rId7"/>
    <p:sldLayoutId id="2147484495" r:id="rId8"/>
    <p:sldLayoutId id="2147484496" r:id="rId9"/>
    <p:sldLayoutId id="2147484497" r:id="rId10"/>
    <p:sldLayoutId id="2147484498" r:id="rId11"/>
    <p:sldLayoutId id="2147484499" r:id="rId12"/>
    <p:sldLayoutId id="2147484500" r:id="rId13"/>
    <p:sldLayoutId id="2147484501" r:id="rId14"/>
    <p:sldLayoutId id="2147484502" r:id="rId15"/>
  </p:sldLayoutIdLst>
  <p:timing>
    <p:tnLst>
      <p:par>
        <p:cTn id="1" dur="indefinite" restart="never" nodeType="tmRoot"/>
      </p:par>
    </p:tnLst>
  </p:timing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4200" b="1">
          <a:solidFill>
            <a:schemeClr val="bg1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4200" b="1">
          <a:solidFill>
            <a:schemeClr val="bg1"/>
          </a:solidFill>
          <a:latin typeface="Verdana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4200" b="1">
          <a:solidFill>
            <a:schemeClr val="bg1"/>
          </a:solidFill>
          <a:latin typeface="Verdana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4200" b="1">
          <a:solidFill>
            <a:schemeClr val="bg1"/>
          </a:solidFill>
          <a:latin typeface="Verdana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4200" b="1">
          <a:solidFill>
            <a:schemeClr val="bg1"/>
          </a:solidFill>
          <a:latin typeface="Verdana" pitchFamily="34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4200" b="1">
          <a:solidFill>
            <a:schemeClr val="bg1"/>
          </a:solidFill>
          <a:latin typeface="Verdana" pitchFamily="34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4200" b="1">
          <a:solidFill>
            <a:schemeClr val="bg1"/>
          </a:solidFill>
          <a:latin typeface="Verdana" pitchFamily="34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4200" b="1">
          <a:solidFill>
            <a:schemeClr val="bg1"/>
          </a:solidFill>
          <a:latin typeface="Verdana" pitchFamily="34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4200" b="1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" pitchFamily="2" charset="2"/>
        <a:buChar char="l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" pitchFamily="2" charset="2"/>
        <a:buChar char="¡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" pitchFamily="2" charset="2"/>
        <a:buChar char="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" pitchFamily="2" charset="2"/>
        <a:buChar char="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" pitchFamily="2" charset="2"/>
        <a:buChar char="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" pitchFamily="2" charset="2"/>
        <a:buChar char="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" pitchFamily="2" charset="2"/>
        <a:buChar char="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12.xml"/><Relationship Id="rId1" Type="http://schemas.openxmlformats.org/officeDocument/2006/relationships/video" Target="file:///C:\Work\Presentations\OSU_ISEC_Workshop\C.%20Benchmark_Experiments_20min\Movie_Runup.wmv" TargetMode="Externa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12.xml"/><Relationship Id="rId1" Type="http://schemas.openxmlformats.org/officeDocument/2006/relationships/video" Target="file:///C:\Work\Presentations\OSU_ISEC_Workshop\C.%20Benchmark_Experiments_20min\Movie_Runup.wmv" TargetMode="External"/><Relationship Id="rId6" Type="http://schemas.openxmlformats.org/officeDocument/2006/relationships/hyperlink" Target="http://ceprofs.tamu.edu/plynett/isec/Movie_Runup.wmv" TargetMode="External"/><Relationship Id="rId5" Type="http://schemas.openxmlformats.org/officeDocument/2006/relationships/image" Target="../media/image21.png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12.xml"/><Relationship Id="rId1" Type="http://schemas.openxmlformats.org/officeDocument/2006/relationships/video" Target="file:///C:\Work\Presentations\OSU_ISEC_Workshop\C.%20Benchmark_Experiments_20min\Movie_Runup.wmv" TargetMode="External"/><Relationship Id="rId5" Type="http://schemas.openxmlformats.org/officeDocument/2006/relationships/hyperlink" Target="http://ceprofs.tamu.edu/plynett/isec/Movie_Runup.wmv" TargetMode="Externa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12.xml"/><Relationship Id="rId1" Type="http://schemas.openxmlformats.org/officeDocument/2006/relationships/video" Target="file:///C:\Work\Presentations\OSU_ISEC_Workshop\C.%20Benchmark_Experiments_20min\Movie4.wmv" TargetMode="External"/><Relationship Id="rId4" Type="http://schemas.openxmlformats.org/officeDocument/2006/relationships/hyperlink" Target="http://ceprofs.tamu.edu/plynett/isec/Movie4.wmv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12.xml"/><Relationship Id="rId1" Type="http://schemas.openxmlformats.org/officeDocument/2006/relationships/video" Target="file:///C:\Work\Presentations\ICCE_2010\bm2_RANS.avi" TargetMode="External"/><Relationship Id="rId5" Type="http://schemas.openxmlformats.org/officeDocument/2006/relationships/image" Target="../media/image27.png"/><Relationship Id="rId4" Type="http://schemas.openxmlformats.org/officeDocument/2006/relationships/image" Target="../media/image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12.xml"/><Relationship Id="rId1" Type="http://schemas.openxmlformats.org/officeDocument/2006/relationships/video" Target="file:///C:\Work\Presentations\OSU_ISEC_Workshop\C.%20Benchmark_Experiments_20min\Movie8.wmv" TargetMode="External"/><Relationship Id="rId4" Type="http://schemas.openxmlformats.org/officeDocument/2006/relationships/hyperlink" Target="http://ceprofs.tamu.edu/plynett/isec/Movie8.wmv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12.xml"/><Relationship Id="rId1" Type="http://schemas.openxmlformats.org/officeDocument/2006/relationships/video" Target="file:///C:\Work\Presentations\OSU_ISEC_Workshop\C.%20Benchmark_Experiments_20min\P_NEEStsunamos3.E_DyeStudy.T_Trial06.cam11.avi" TargetMode="External"/><Relationship Id="rId4" Type="http://schemas.openxmlformats.org/officeDocument/2006/relationships/hyperlink" Target="http://ceprofs.tamu.edu/plynett/isec/P_NEEStsunamos3.E_DyeStudy.T_Trial06.cam11.avi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file:///C:\Work\Presentations\ICCE_2010\P_NEEStsunamos3.E_DyeStudy.T_Trial06.cam11.avi" TargetMode="External"/><Relationship Id="rId1" Type="http://schemas.openxmlformats.org/officeDocument/2006/relationships/video" Target="file:///C:\Work\Presentations\OSU_ISEC_Workshop\B.%20COULWAVE_ISEC_30min\osu_mom_flux_hypercam.avi" TargetMode="Externa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12.xml"/><Relationship Id="rId1" Type="http://schemas.openxmlformats.org/officeDocument/2006/relationships/video" Target="file:///C:\Work\Presentations\Johns_Hopkins_talk\phase_3_PIV.avi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Work\Presentations\ICCE_2010\bump_behind.avi" TargetMode="Externa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SANY0025.MP4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Work\Presentations\ICCE_2008\phase_2.avi" TargetMode="Externa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12.xml"/><Relationship Id="rId1" Type="http://schemas.openxmlformats.org/officeDocument/2006/relationships/video" Target="file:///C:\Work\Presentations\OSU_ISEC_Workshop\C.%20Benchmark_Experiments_20min\Movie_Dye.wmv" TargetMode="External"/><Relationship Id="rId4" Type="http://schemas.openxmlformats.org/officeDocument/2006/relationships/hyperlink" Target="http://ceprofs.tamu.edu/plynett/isec/Movie_Dye.wmv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12.xml"/><Relationship Id="rId1" Type="http://schemas.openxmlformats.org/officeDocument/2006/relationships/video" Target="file:///C:\Work\Presentations\OSU_ISEC_Workshop\C.%20Benchmark_Experiments_20min\WG_animation.wmv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2057400"/>
            <a:ext cx="8610600" cy="1981200"/>
          </a:xfrm>
        </p:spPr>
        <p:txBody>
          <a:bodyPr/>
          <a:lstStyle/>
          <a:p>
            <a:r>
              <a:rPr lang="en-US" sz="2800" b="1" smtClean="0"/>
              <a:t>Experimental Study of Solitary Wave Evolution over A</a:t>
            </a:r>
            <a:br>
              <a:rPr lang="en-US" sz="2800" b="1" smtClean="0"/>
            </a:br>
            <a:r>
              <a:rPr lang="en-US" sz="2800" b="1" smtClean="0"/>
              <a:t>3D Shallow Shelf</a:t>
            </a:r>
            <a:br>
              <a:rPr lang="en-US" sz="2800" b="1" smtClean="0"/>
            </a:br>
            <a:endParaRPr lang="en-US" sz="2800" b="1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124200" y="4267200"/>
            <a:ext cx="5867400" cy="990600"/>
          </a:xfrm>
        </p:spPr>
        <p:txBody>
          <a:bodyPr/>
          <a:lstStyle/>
          <a:p>
            <a:pPr eaLnBrk="1" hangingPunct="1"/>
            <a:r>
              <a:rPr lang="en-US" sz="2200" b="1" dirty="0" smtClean="0"/>
              <a:t>Patrick Lynett, David Swigler, Sangyoung </a:t>
            </a:r>
            <a:r>
              <a:rPr lang="en-US" sz="2200" b="1" dirty="0" smtClean="0"/>
              <a:t>Son, Duncan Bryant, Scott Socolofsky </a:t>
            </a:r>
            <a:endParaRPr lang="en-US" sz="2200" b="1" dirty="0" smtClean="0"/>
          </a:p>
          <a:p>
            <a:pPr eaLnBrk="1" hangingPunct="1"/>
            <a:r>
              <a:rPr lang="en-US" sz="1600" i="1" dirty="0" smtClean="0"/>
              <a:t>Coastal and Ocean Division, </a:t>
            </a:r>
            <a:r>
              <a:rPr lang="en-US" sz="1600" i="1" dirty="0" err="1" smtClean="0"/>
              <a:t>Zachry</a:t>
            </a:r>
            <a:r>
              <a:rPr lang="en-US" sz="1600" i="1" dirty="0" smtClean="0"/>
              <a:t> Department of Civil Engineering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Max Free Surface Elevation</a:t>
            </a:r>
          </a:p>
        </p:txBody>
      </p:sp>
      <p:sp>
        <p:nvSpPr>
          <p:cNvPr id="12291" name="Text Placeholder 2"/>
          <p:cNvSpPr>
            <a:spLocks noGrp="1"/>
          </p:cNvSpPr>
          <p:nvPr>
            <p:ph type="body" sz="half" idx="1"/>
          </p:nvPr>
        </p:nvSpPr>
        <p:spPr>
          <a:xfrm>
            <a:off x="0" y="914400"/>
            <a:ext cx="3505200" cy="548640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endParaRPr lang="en-US" sz="2200" smtClean="0"/>
          </a:p>
          <a:p>
            <a:pPr>
              <a:buFont typeface="Wingdings" pitchFamily="2" charset="2"/>
              <a:buChar char="Ø"/>
            </a:pPr>
            <a:endParaRPr lang="en-US" sz="2200" smtClean="0"/>
          </a:p>
          <a:p>
            <a:pPr>
              <a:buFont typeface="Wingdings" pitchFamily="2" charset="2"/>
              <a:buChar char="Ø"/>
            </a:pPr>
            <a:endParaRPr lang="en-US" sz="2200" smtClean="0"/>
          </a:p>
          <a:p>
            <a:pPr>
              <a:buFont typeface="Wingdings" pitchFamily="2" charset="2"/>
              <a:buChar char="Ø"/>
            </a:pPr>
            <a:r>
              <a:rPr lang="en-US" sz="2000" b="1" smtClean="0"/>
              <a:t>Shoaling</a:t>
            </a:r>
            <a:endParaRPr lang="en-US" sz="1200" b="1" smtClean="0"/>
          </a:p>
          <a:p>
            <a:pPr lvl="1">
              <a:buFont typeface="Wingdings" pitchFamily="2" charset="2"/>
              <a:buChar char="Ø"/>
            </a:pPr>
            <a:r>
              <a:rPr lang="en-US" sz="1600" smtClean="0"/>
              <a:t>Negligible offshore and at shelf apex</a:t>
            </a:r>
          </a:p>
          <a:p>
            <a:pPr lvl="1">
              <a:buFont typeface="Wingdings" pitchFamily="2" charset="2"/>
              <a:buChar char="Ø"/>
            </a:pPr>
            <a:r>
              <a:rPr lang="en-US" sz="1600" smtClean="0"/>
              <a:t>Significant near basin side wall</a:t>
            </a:r>
          </a:p>
          <a:p>
            <a:pPr lvl="1">
              <a:buFont typeface="Wingdings" pitchFamily="2" charset="2"/>
              <a:buChar char="Ø"/>
            </a:pPr>
            <a:endParaRPr lang="en-US" sz="1800" smtClean="0"/>
          </a:p>
          <a:p>
            <a:pPr>
              <a:buFont typeface="Wingdings" pitchFamily="2" charset="2"/>
              <a:buChar char="Ø"/>
            </a:pPr>
            <a:r>
              <a:rPr lang="en-US" sz="2000" b="1" smtClean="0"/>
              <a:t>Breaking</a:t>
            </a:r>
          </a:p>
          <a:p>
            <a:pPr lvl="1">
              <a:buFont typeface="Wingdings" pitchFamily="2" charset="2"/>
              <a:buChar char="Ø"/>
            </a:pPr>
            <a:r>
              <a:rPr lang="en-US" sz="1600" smtClean="0"/>
              <a:t>Rapid decay in wave height near shelf edge</a:t>
            </a:r>
          </a:p>
          <a:p>
            <a:pPr lvl="1">
              <a:buFont typeface="Wingdings" pitchFamily="2" charset="2"/>
              <a:buChar char="Ø"/>
            </a:pPr>
            <a:r>
              <a:rPr lang="en-US" sz="1600" smtClean="0"/>
              <a:t>Continued as Borefront (1) propagated shoreward</a:t>
            </a:r>
          </a:p>
          <a:p>
            <a:pPr>
              <a:buFont typeface="Wingdings" pitchFamily="2" charset="2"/>
              <a:buChar char="Ø"/>
            </a:pPr>
            <a:endParaRPr lang="en-US" sz="2200" smtClean="0"/>
          </a:p>
        </p:txBody>
      </p:sp>
      <p:sp>
        <p:nvSpPr>
          <p:cNvPr id="12292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5E815568-077D-4E72-965A-EA92F0F97271}" type="slidenum">
              <a:rPr lang="en-US" smtClean="0"/>
              <a:pPr/>
              <a:t>10</a:t>
            </a:fld>
            <a:endParaRPr lang="en-US" smtClean="0"/>
          </a:p>
        </p:txBody>
      </p:sp>
      <p:pic>
        <p:nvPicPr>
          <p:cNvPr id="12293" name="Picture 7" descr="C:\OSU_Tsunamos2_Summer2008\WG_Figures\WG_surface_mirror_halfplan\WG_Max_Free_Surface_Elevation.jpg"/>
          <p:cNvPicPr>
            <a:picLocks noChangeAspect="1" noChangeArrowheads="1"/>
          </p:cNvPicPr>
          <p:nvPr/>
        </p:nvPicPr>
        <p:blipFill>
          <a:blip r:embed="rId2" cstate="print"/>
          <a:srcRect l="6818" t="2274" r="7954" b="4546"/>
          <a:stretch>
            <a:fillRect/>
          </a:stretch>
        </p:blipFill>
        <p:spPr bwMode="auto">
          <a:xfrm>
            <a:off x="3505200" y="1143000"/>
            <a:ext cx="56388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Refraction</a:t>
            </a:r>
          </a:p>
        </p:txBody>
      </p:sp>
      <p:sp>
        <p:nvSpPr>
          <p:cNvPr id="13315" name="Content Placeholder 4"/>
          <p:cNvSpPr>
            <a:spLocks noGrp="1"/>
          </p:cNvSpPr>
          <p:nvPr>
            <p:ph sz="quarter" idx="3"/>
          </p:nvPr>
        </p:nvSpPr>
        <p:spPr>
          <a:xfrm>
            <a:off x="152400" y="3810000"/>
            <a:ext cx="8686800" cy="228600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sz="1800" smtClean="0"/>
              <a:t>Dye revealed</a:t>
            </a:r>
          </a:p>
          <a:p>
            <a:pPr lvl="1">
              <a:buFont typeface="Wingdings" pitchFamily="2" charset="2"/>
              <a:buChar char="Ø"/>
            </a:pPr>
            <a:r>
              <a:rPr lang="en-US" sz="1400" smtClean="0"/>
              <a:t>Pathlines behind leading wave</a:t>
            </a:r>
          </a:p>
          <a:p>
            <a:pPr lvl="1">
              <a:buFont typeface="Wingdings" pitchFamily="2" charset="2"/>
              <a:buChar char="Ø"/>
            </a:pPr>
            <a:r>
              <a:rPr lang="en-US" sz="1400" smtClean="0"/>
              <a:t>Enhanced mixing within the front</a:t>
            </a:r>
          </a:p>
          <a:p>
            <a:pPr>
              <a:buFont typeface="Wingdings" pitchFamily="2" charset="2"/>
              <a:buChar char="Ø"/>
            </a:pPr>
            <a:endParaRPr lang="en-US" sz="1400" smtClean="0"/>
          </a:p>
          <a:p>
            <a:pPr>
              <a:buFont typeface="Wingdings" pitchFamily="2" charset="2"/>
              <a:buChar char="Ø"/>
            </a:pPr>
            <a:r>
              <a:rPr lang="en-US" sz="1800" smtClean="0"/>
              <a:t>Refraction due to bathymetry of shelf</a:t>
            </a:r>
            <a:endParaRPr lang="en-US" sz="1400" smtClean="0"/>
          </a:p>
          <a:p>
            <a:pPr lvl="1">
              <a:buFont typeface="Wingdings" pitchFamily="2" charset="2"/>
              <a:buChar char="Ø"/>
            </a:pPr>
            <a:r>
              <a:rPr lang="en-US" sz="1400" smtClean="0"/>
              <a:t>Directed toward centerline of basin</a:t>
            </a:r>
          </a:p>
          <a:p>
            <a:pPr lvl="1">
              <a:buFont typeface="Wingdings" pitchFamily="2" charset="2"/>
              <a:buChar char="Ø"/>
            </a:pPr>
            <a:r>
              <a:rPr lang="en-US" sz="1400" smtClean="0"/>
              <a:t>Not particularly evident in the breaking front</a:t>
            </a:r>
          </a:p>
          <a:p>
            <a:pPr lvl="1">
              <a:buFont typeface="Wingdings" pitchFamily="2" charset="2"/>
              <a:buChar char="Ø"/>
            </a:pPr>
            <a:r>
              <a:rPr lang="en-US" sz="1400" smtClean="0"/>
              <a:t>Very clear in the following onshore flow</a:t>
            </a:r>
          </a:p>
        </p:txBody>
      </p:sp>
      <p:sp>
        <p:nvSpPr>
          <p:cNvPr id="13316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49969929-54A2-4127-90E0-375B57E15C26}" type="slidenum">
              <a:rPr lang="en-US" smtClean="0"/>
              <a:pPr/>
              <a:t>11</a:t>
            </a:fld>
            <a:endParaRPr lang="en-US" smtClean="0"/>
          </a:p>
        </p:txBody>
      </p:sp>
      <p:pic>
        <p:nvPicPr>
          <p:cNvPr id="13317" name="Picture 7" descr="P_NEEStsunamos2.E_DyeStudy.T_Trial18.jpg"/>
          <p:cNvPicPr>
            <a:picLocks noChangeArrowheads="1"/>
          </p:cNvPicPr>
          <p:nvPr/>
        </p:nvPicPr>
        <p:blipFill>
          <a:blip r:embed="rId3" cstate="print"/>
          <a:srcRect l="17719" t="28671" r="11925" b="23517"/>
          <a:stretch>
            <a:fillRect/>
          </a:stretch>
        </p:blipFill>
        <p:spPr bwMode="auto">
          <a:xfrm>
            <a:off x="2338388" y="990600"/>
            <a:ext cx="2157412" cy="265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8" descr="P_NEEStsunamos2.E_DyeStudy.T_Trial27.jpg"/>
          <p:cNvPicPr>
            <a:picLocks noChangeArrowheads="1"/>
          </p:cNvPicPr>
          <p:nvPr/>
        </p:nvPicPr>
        <p:blipFill>
          <a:blip r:embed="rId4" cstate="print"/>
          <a:srcRect l="17719" t="28671" r="11908" b="23517"/>
          <a:stretch>
            <a:fillRect/>
          </a:stretch>
        </p:blipFill>
        <p:spPr bwMode="auto">
          <a:xfrm>
            <a:off x="4619625" y="990600"/>
            <a:ext cx="2162175" cy="265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Picture 9" descr="P_NEEStsunamos2.E_DyeStudy.T_Trial30.jpg"/>
          <p:cNvPicPr>
            <a:picLocks noChangeArrowheads="1"/>
          </p:cNvPicPr>
          <p:nvPr/>
        </p:nvPicPr>
        <p:blipFill>
          <a:blip r:embed="rId5" cstate="print"/>
          <a:srcRect l="17719" t="28671" r="11925" b="23517"/>
          <a:stretch>
            <a:fillRect/>
          </a:stretch>
        </p:blipFill>
        <p:spPr bwMode="auto">
          <a:xfrm>
            <a:off x="6908800" y="990600"/>
            <a:ext cx="2159000" cy="265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0" name="Picture 8" descr="P_NEEStsunamos2.E_DyeStudy.T_Trial16.jpg"/>
          <p:cNvPicPr>
            <a:picLocks noChangeAspect="1" noChangeArrowheads="1"/>
          </p:cNvPicPr>
          <p:nvPr/>
        </p:nvPicPr>
        <p:blipFill>
          <a:blip r:embed="rId6" cstate="print"/>
          <a:srcRect l="17708" t="28676" r="11925" b="23531"/>
          <a:stretch>
            <a:fillRect/>
          </a:stretch>
        </p:blipFill>
        <p:spPr bwMode="auto">
          <a:xfrm>
            <a:off x="76200" y="1006475"/>
            <a:ext cx="2157413" cy="265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Movie_Runup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05400" y="3657600"/>
            <a:ext cx="42672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66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Wave Runup</a:t>
            </a:r>
          </a:p>
        </p:txBody>
      </p:sp>
      <p:sp>
        <p:nvSpPr>
          <p:cNvPr id="14339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D1E02EE8-C2AC-427F-AB73-CF803DF20855}" type="slidenum">
              <a:rPr lang="en-US" smtClean="0"/>
              <a:pPr/>
              <a:t>12</a:t>
            </a:fld>
            <a:endParaRPr lang="en-US" smtClean="0"/>
          </a:p>
        </p:txBody>
      </p:sp>
      <p:pic>
        <p:nvPicPr>
          <p:cNvPr id="14340" name="Picture 7" descr="C:\OSU_Tsunamos2_Summer2008\WG_Figures\WG_sonic_runup_contours\Image_locating_usWG_runup_area.jpg"/>
          <p:cNvPicPr>
            <a:picLocks noChangeAspect="1" noChangeArrowheads="1"/>
          </p:cNvPicPr>
          <p:nvPr/>
        </p:nvPicPr>
        <p:blipFill>
          <a:blip r:embed="rId3" cstate="print"/>
          <a:srcRect l="2272" t="22726" r="7954" b="28789"/>
          <a:stretch>
            <a:fillRect/>
          </a:stretch>
        </p:blipFill>
        <p:spPr bwMode="auto">
          <a:xfrm>
            <a:off x="4724400" y="914400"/>
            <a:ext cx="44196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8" descr="C:\OSU_Tsunamos2_Summer2008\WG_Figures\WG_sonic_runup_contours\WG_Sonic_runup_contours.jpg"/>
          <p:cNvPicPr>
            <a:picLocks noChangeAspect="1" noChangeArrowheads="1"/>
          </p:cNvPicPr>
          <p:nvPr/>
        </p:nvPicPr>
        <p:blipFill>
          <a:blip r:embed="rId4" cstate="print"/>
          <a:srcRect l="6154" t="2563" r="9232" b="3078"/>
          <a:stretch>
            <a:fillRect/>
          </a:stretch>
        </p:blipFill>
        <p:spPr bwMode="auto">
          <a:xfrm>
            <a:off x="4495800" y="3352800"/>
            <a:ext cx="46482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2" name="Text Placeholder 2"/>
          <p:cNvSpPr>
            <a:spLocks noGrp="1"/>
          </p:cNvSpPr>
          <p:nvPr>
            <p:ph type="body" sz="half" idx="1"/>
          </p:nvPr>
        </p:nvSpPr>
        <p:spPr>
          <a:xfrm>
            <a:off x="0" y="914400"/>
            <a:ext cx="4267200" cy="259080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sz="1600" smtClean="0"/>
              <a:t>Nonuniform in longshore direction due to refraction</a:t>
            </a:r>
          </a:p>
          <a:p>
            <a:pPr>
              <a:buFont typeface="Wingdings" pitchFamily="2" charset="2"/>
              <a:buChar char="Ø"/>
            </a:pPr>
            <a:endParaRPr lang="en-US" sz="1100" smtClean="0"/>
          </a:p>
          <a:p>
            <a:pPr>
              <a:buFont typeface="Wingdings" pitchFamily="2" charset="2"/>
              <a:buChar char="Ø"/>
            </a:pPr>
            <a:r>
              <a:rPr lang="en-US" sz="1600" smtClean="0"/>
              <a:t>@ X=29m: arrives first near basin side wall</a:t>
            </a:r>
          </a:p>
          <a:p>
            <a:pPr>
              <a:buFont typeface="Wingdings" pitchFamily="2" charset="2"/>
              <a:buChar char="Ø"/>
            </a:pPr>
            <a:endParaRPr lang="en-US" sz="1100" smtClean="0"/>
          </a:p>
          <a:p>
            <a:pPr>
              <a:buFont typeface="Wingdings" pitchFamily="2" charset="2"/>
              <a:buChar char="Ø"/>
            </a:pPr>
            <a:r>
              <a:rPr lang="en-US" sz="1600" smtClean="0"/>
              <a:t>@ X=39m: arrives first along basin centerline</a:t>
            </a:r>
          </a:p>
        </p:txBody>
      </p:sp>
      <p:pic>
        <p:nvPicPr>
          <p:cNvPr id="9" name="Movie_Runup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609600" y="2971800"/>
            <a:ext cx="4724400" cy="354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0" y="6553200"/>
            <a:ext cx="4343400" cy="254000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sz="1050" dirty="0">
                <a:hlinkClick r:id="rId6"/>
              </a:rPr>
              <a:t>http://ceprofs.tamu.edu/plynett/isec/Movie_Runup.wmv</a:t>
            </a:r>
            <a:r>
              <a:rPr lang="en-US" sz="1050" dirty="0"/>
              <a:t>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66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Wave Runup</a:t>
            </a:r>
          </a:p>
        </p:txBody>
      </p:sp>
      <p:sp>
        <p:nvSpPr>
          <p:cNvPr id="1536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33900" y="990600"/>
            <a:ext cx="4305300" cy="548640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sz="1500" smtClean="0"/>
              <a:t>Greatest cross-shore velocity along centerline due to jetting mechanism</a:t>
            </a:r>
          </a:p>
          <a:p>
            <a:pPr>
              <a:buFont typeface="Wingdings" pitchFamily="2" charset="2"/>
              <a:buChar char="Ø"/>
            </a:pPr>
            <a:endParaRPr lang="en-US" sz="1100" smtClean="0"/>
          </a:p>
          <a:p>
            <a:pPr>
              <a:buFont typeface="Wingdings" pitchFamily="2" charset="2"/>
              <a:buChar char="Ø"/>
            </a:pPr>
            <a:r>
              <a:rPr lang="en-US" sz="1500" smtClean="0"/>
              <a:t>Forcing causing convergence relaxed</a:t>
            </a:r>
          </a:p>
          <a:p>
            <a:pPr>
              <a:buFont typeface="Wingdings" pitchFamily="2" charset="2"/>
              <a:buChar char="Ø"/>
            </a:pPr>
            <a:endParaRPr lang="en-US" sz="1100" smtClean="0"/>
          </a:p>
          <a:p>
            <a:pPr>
              <a:buFont typeface="Wingdings" pitchFamily="2" charset="2"/>
              <a:buChar char="Ø"/>
            </a:pPr>
            <a:r>
              <a:rPr lang="en-US" sz="1500" smtClean="0"/>
              <a:t>Mass of water spread laterally and shoreward</a:t>
            </a:r>
          </a:p>
          <a:p>
            <a:pPr>
              <a:buFont typeface="Wingdings" pitchFamily="2" charset="2"/>
              <a:buChar char="Ø"/>
            </a:pPr>
            <a:endParaRPr lang="en-US" sz="1500" smtClean="0"/>
          </a:p>
        </p:txBody>
      </p:sp>
      <p:sp>
        <p:nvSpPr>
          <p:cNvPr id="15364" name="Content Placeholder 4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15365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903DE816-5AF0-4B38-ABB7-718BD599335E}" type="slidenum">
              <a:rPr lang="en-US" smtClean="0"/>
              <a:pPr/>
              <a:t>13</a:t>
            </a:fld>
            <a:endParaRPr lang="en-US" smtClean="0"/>
          </a:p>
        </p:txBody>
      </p:sp>
      <p:pic>
        <p:nvPicPr>
          <p:cNvPr id="15366" name="Picture 9" descr="C:\OSU_Tsunamos2_Summer2008\WG_Figures\WG_sonic_runup_contours\WG_Sonic_runup_cross_shore_velocity_magnitude.jpg"/>
          <p:cNvPicPr>
            <a:picLocks noChangeAspect="1" noChangeArrowheads="1"/>
          </p:cNvPicPr>
          <p:nvPr/>
        </p:nvPicPr>
        <p:blipFill>
          <a:blip r:embed="rId3" cstate="print"/>
          <a:srcRect l="5742" t="1913" r="8134" b="4306"/>
          <a:stretch>
            <a:fillRect/>
          </a:stretch>
        </p:blipFill>
        <p:spPr bwMode="auto">
          <a:xfrm>
            <a:off x="4221163" y="2819400"/>
            <a:ext cx="487045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Movie_Runup.wmv">
            <a:hlinkClick r:id="" action="ppaction://media"/>
          </p:cNvPr>
          <p:cNvPicPr>
            <a:picLocks noGrp="1" noRot="1" noChangeAspect="1"/>
          </p:cNvPicPr>
          <p:nvPr>
            <p:ph sz="quarter" idx="2"/>
            <a:videoFile r:link="rId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-2514600" y="1219200"/>
            <a:ext cx="6705600" cy="5029200"/>
          </a:xfrm>
        </p:spPr>
      </p:pic>
      <p:sp>
        <p:nvSpPr>
          <p:cNvPr id="11" name="TextBox 10"/>
          <p:cNvSpPr txBox="1"/>
          <p:nvPr/>
        </p:nvSpPr>
        <p:spPr>
          <a:xfrm>
            <a:off x="0" y="6553200"/>
            <a:ext cx="4343400" cy="254000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sz="1050" dirty="0">
                <a:hlinkClick r:id="rId5"/>
              </a:rPr>
              <a:t>http://ceprofs.tamu.edu/plynett/isec/Movie_Runup.wmv</a:t>
            </a:r>
            <a:r>
              <a:rPr lang="en-US" sz="1050" dirty="0"/>
              <a:t>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66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Kinematics @ Shelf Apex</a:t>
            </a:r>
            <a:endParaRPr lang="en-US" sz="3600" dirty="0" smtClean="0"/>
          </a:p>
        </p:txBody>
      </p:sp>
      <p:sp>
        <p:nvSpPr>
          <p:cNvPr id="16387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2E815F34-2B9B-488C-93F8-DDA8651C8D0C}" type="slidenum">
              <a:rPr lang="en-US" smtClean="0"/>
              <a:pPr/>
              <a:t>14</a:t>
            </a:fld>
            <a:endParaRPr lang="en-US" smtClean="0"/>
          </a:p>
        </p:txBody>
      </p:sp>
      <p:pic>
        <p:nvPicPr>
          <p:cNvPr id="11" name="Movie4.wmv">
            <a:hlinkClick r:id="" action="ppaction://media"/>
          </p:cNvPr>
          <p:cNvPicPr>
            <a:picLocks noGrp="1" noRot="1" noChangeAspect="1"/>
          </p:cNvPicPr>
          <p:nvPr>
            <p:ph sz="quarter" idx="2"/>
            <a:videoFile r:link="rId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562100" y="952500"/>
            <a:ext cx="6224588" cy="5524500"/>
          </a:xfrm>
        </p:spPr>
      </p:pic>
      <p:sp>
        <p:nvSpPr>
          <p:cNvPr id="12" name="TextBox 11"/>
          <p:cNvSpPr txBox="1"/>
          <p:nvPr/>
        </p:nvSpPr>
        <p:spPr>
          <a:xfrm>
            <a:off x="3886200" y="6400800"/>
            <a:ext cx="4343400" cy="254000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sz="1050" dirty="0">
                <a:hlinkClick r:id="rId4"/>
              </a:rPr>
              <a:t>http://ceprofs.tamu.edu/plynett/isec/Movie4.wmv</a:t>
            </a:r>
            <a:r>
              <a:rPr lang="en-US" sz="1050" dirty="0"/>
              <a:t>   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24000" y="4038600"/>
            <a:ext cx="400110" cy="175777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1400" dirty="0" smtClean="0"/>
              <a:t>All values in cm/s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277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Turbulent Energy @ (X=13,Y=0)</a:t>
            </a:r>
          </a:p>
        </p:txBody>
      </p:sp>
      <p:sp>
        <p:nvSpPr>
          <p:cNvPr id="17411" name="Content Placeholder 4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17412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1C701B4C-02A9-44E4-B9AB-B9A82D3407D7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17413" name="Text Placeholder 6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17414" name="Content Placeholder 7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7415" name="Picture 2"/>
          <p:cNvPicPr>
            <a:picLocks noChangeAspect="1" noChangeArrowheads="1"/>
          </p:cNvPicPr>
          <p:nvPr/>
        </p:nvPicPr>
        <p:blipFill>
          <a:blip r:embed="rId2" cstate="print"/>
          <a:srcRect t="4443" b="666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0" y="1600200"/>
            <a:ext cx="553998" cy="305317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dirty="0" smtClean="0"/>
              <a:t>All values in cm/s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Turbulent Energy @ (X=13,Y=0)</a:t>
            </a:r>
          </a:p>
        </p:txBody>
      </p:sp>
      <p:sp>
        <p:nvSpPr>
          <p:cNvPr id="17411" name="Content Placeholder 4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17412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1C701B4C-02A9-44E4-B9AB-B9A82D3407D7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17413" name="Text Placeholder 6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7415" name="Picture 2"/>
          <p:cNvPicPr>
            <a:picLocks noChangeAspect="1" noChangeArrowheads="1"/>
          </p:cNvPicPr>
          <p:nvPr/>
        </p:nvPicPr>
        <p:blipFill>
          <a:blip r:embed="rId3" cstate="print"/>
          <a:srcRect t="4443" b="666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E:\xps_backup\Work\phase2\pre_fill_photos\100_2143.JPG"/>
          <p:cNvPicPr>
            <a:picLocks noChangeAspect="1" noChangeArrowheads="1"/>
          </p:cNvPicPr>
          <p:nvPr/>
        </p:nvPicPr>
        <p:blipFill>
          <a:blip r:embed="rId4" cstate="print"/>
          <a:srcRect t="12500"/>
          <a:stretch>
            <a:fillRect/>
          </a:stretch>
        </p:blipFill>
        <p:spPr bwMode="auto">
          <a:xfrm>
            <a:off x="4876800" y="228600"/>
            <a:ext cx="51054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Oval 9"/>
          <p:cNvSpPr/>
          <p:nvPr/>
        </p:nvSpPr>
        <p:spPr bwMode="auto">
          <a:xfrm>
            <a:off x="6248400" y="838200"/>
            <a:ext cx="152400" cy="152400"/>
          </a:xfrm>
          <a:prstGeom prst="ellipse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Verdana" pitchFamily="34" charset="0"/>
              <a:cs typeface="Arial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1600200"/>
            <a:ext cx="553998" cy="305317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dirty="0" smtClean="0"/>
              <a:t>All values in cm/s</a:t>
            </a:r>
            <a:endParaRPr lang="en-US" dirty="0"/>
          </a:p>
        </p:txBody>
      </p:sp>
      <p:pic>
        <p:nvPicPr>
          <p:cNvPr id="12" name="bm2_RANS.avi">
            <a:hlinkClick r:id="" action="ppaction://media"/>
          </p:cNvPr>
          <p:cNvPicPr>
            <a:picLocks noGrp="1" noRot="1" noChangeAspect="1"/>
          </p:cNvPicPr>
          <p:nvPr>
            <p:ph sz="quarter" idx="2"/>
            <a:vide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4876800" y="3514725"/>
            <a:ext cx="4824105" cy="33432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vide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Coherent Structure</a:t>
            </a:r>
          </a:p>
        </p:txBody>
      </p:sp>
      <p:sp>
        <p:nvSpPr>
          <p:cNvPr id="18435" name="Text Placeholder 2"/>
          <p:cNvSpPr>
            <a:spLocks noGrp="1"/>
          </p:cNvSpPr>
          <p:nvPr>
            <p:ph type="body" sz="half" idx="1"/>
          </p:nvPr>
        </p:nvSpPr>
        <p:spPr>
          <a:xfrm>
            <a:off x="228600" y="914400"/>
            <a:ext cx="2743200" cy="548640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sz="1600" smtClean="0"/>
              <a:t>Green dye reveals eddy</a:t>
            </a:r>
          </a:p>
          <a:p>
            <a:pPr>
              <a:buFont typeface="Wingdings" pitchFamily="2" charset="2"/>
              <a:buChar char="Ø"/>
            </a:pPr>
            <a:endParaRPr lang="en-US" sz="1600" smtClean="0"/>
          </a:p>
          <a:p>
            <a:pPr>
              <a:buFont typeface="Wingdings" pitchFamily="2" charset="2"/>
              <a:buChar char="Ø"/>
            </a:pPr>
            <a:endParaRPr lang="en-US" sz="1000" smtClean="0"/>
          </a:p>
          <a:p>
            <a:pPr>
              <a:buFont typeface="Wingdings" pitchFamily="2" charset="2"/>
              <a:buChar char="Ø"/>
            </a:pPr>
            <a:r>
              <a:rPr lang="en-US" sz="1600" b="1" smtClean="0"/>
              <a:t>Flow directed away from centerline @ 27s </a:t>
            </a:r>
            <a:r>
              <a:rPr lang="en-US" sz="1600" smtClean="0"/>
              <a:t>due to eddy’s arrival</a:t>
            </a:r>
          </a:p>
          <a:p>
            <a:pPr>
              <a:buFont typeface="Wingdings" pitchFamily="2" charset="2"/>
              <a:buChar char="Ø"/>
            </a:pPr>
            <a:endParaRPr lang="en-US" sz="1600" smtClean="0"/>
          </a:p>
          <a:p>
            <a:pPr>
              <a:buFont typeface="Wingdings" pitchFamily="2" charset="2"/>
              <a:buChar char="Ø"/>
            </a:pPr>
            <a:endParaRPr lang="en-US" sz="1000" smtClean="0"/>
          </a:p>
          <a:p>
            <a:pPr>
              <a:buFont typeface="Wingdings" pitchFamily="2" charset="2"/>
              <a:buChar char="Ø"/>
            </a:pPr>
            <a:r>
              <a:rPr lang="en-US" sz="1600" b="1" smtClean="0"/>
              <a:t>Flow directed toward centerline starting @ 29s </a:t>
            </a:r>
            <a:r>
              <a:rPr lang="en-US" sz="1600" smtClean="0"/>
              <a:t>after the eddy’s center passes</a:t>
            </a:r>
          </a:p>
          <a:p>
            <a:pPr>
              <a:buFont typeface="Wingdings" pitchFamily="2" charset="2"/>
              <a:buChar char="Ø"/>
            </a:pPr>
            <a:endParaRPr lang="en-US" sz="1600" smtClean="0"/>
          </a:p>
          <a:p>
            <a:pPr>
              <a:buFont typeface="Wingdings" pitchFamily="2" charset="2"/>
              <a:buChar char="Ø"/>
            </a:pPr>
            <a:endParaRPr lang="en-US" sz="1000" smtClean="0"/>
          </a:p>
          <a:p>
            <a:pPr>
              <a:buFont typeface="Wingdings" pitchFamily="2" charset="2"/>
              <a:buChar char="Ø"/>
            </a:pPr>
            <a:r>
              <a:rPr lang="en-US" sz="1600" b="1" smtClean="0"/>
              <a:t>Increased turbulent energy after 26s </a:t>
            </a:r>
            <a:r>
              <a:rPr lang="en-US" sz="1600" smtClean="0"/>
              <a:t>due to eddy</a:t>
            </a:r>
          </a:p>
        </p:txBody>
      </p:sp>
      <p:sp>
        <p:nvSpPr>
          <p:cNvPr id="18436" name="Content Placeholder 4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18437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15A9B357-686A-467E-B466-B08558714297}" type="slidenum">
              <a:rPr lang="en-US" smtClean="0"/>
              <a:pPr/>
              <a:t>17</a:t>
            </a:fld>
            <a:endParaRPr lang="en-US" smtClean="0"/>
          </a:p>
        </p:txBody>
      </p:sp>
      <p:pic>
        <p:nvPicPr>
          <p:cNvPr id="8" name="Movie8.wmv">
            <a:hlinkClick r:id="" action="ppaction://media"/>
          </p:cNvPr>
          <p:cNvPicPr>
            <a:picLocks noGrp="1" noRot="1" noChangeAspect="1"/>
          </p:cNvPicPr>
          <p:nvPr>
            <p:ph sz="quarter" idx="2"/>
            <a:videoFile r:link="rId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048000" y="914400"/>
            <a:ext cx="6400800" cy="5486400"/>
          </a:xfrm>
        </p:spPr>
      </p:pic>
      <p:sp>
        <p:nvSpPr>
          <p:cNvPr id="10" name="TextBox 9"/>
          <p:cNvSpPr txBox="1"/>
          <p:nvPr/>
        </p:nvSpPr>
        <p:spPr>
          <a:xfrm>
            <a:off x="4267200" y="6400800"/>
            <a:ext cx="4343400" cy="254000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sz="1050" dirty="0">
                <a:hlinkClick r:id="rId4"/>
              </a:rPr>
              <a:t>http://ceprofs.tamu.edu/plynett/isec/Movie8.wmv</a:t>
            </a:r>
            <a:r>
              <a:rPr lang="en-US" sz="1050" dirty="0"/>
              <a:t>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28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5"/>
          <p:cNvPicPr>
            <a:picLocks noChangeAspect="1" noChangeArrowheads="1"/>
          </p:cNvPicPr>
          <p:nvPr/>
        </p:nvPicPr>
        <p:blipFill>
          <a:blip r:embed="rId2" cstate="print"/>
          <a:srcRect t="6735"/>
          <a:stretch>
            <a:fillRect/>
          </a:stretch>
        </p:blipFill>
        <p:spPr bwMode="auto">
          <a:xfrm>
            <a:off x="304800" y="1295400"/>
            <a:ext cx="8572500" cy="5160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Experiment #2: Bottom Layout</a:t>
            </a:r>
          </a:p>
        </p:txBody>
      </p:sp>
      <p:sp>
        <p:nvSpPr>
          <p:cNvPr id="19460" name="Text Placeholder 2"/>
          <p:cNvSpPr>
            <a:spLocks noGrp="1"/>
          </p:cNvSpPr>
          <p:nvPr>
            <p:ph type="body" sz="half" idx="1"/>
          </p:nvPr>
        </p:nvSpPr>
        <p:spPr>
          <a:xfrm>
            <a:off x="228600" y="914400"/>
            <a:ext cx="8382000" cy="548640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endParaRPr lang="en-US" sz="1800" b="1" smtClean="0"/>
          </a:p>
          <a:p>
            <a:pPr>
              <a:buFont typeface="Wingdings" pitchFamily="2" charset="2"/>
              <a:buChar char="Ø"/>
            </a:pPr>
            <a:r>
              <a:rPr lang="en-US" sz="1800" b="1" smtClean="0"/>
              <a:t>Add a bump to the apex of the shelf</a:t>
            </a:r>
          </a:p>
          <a:p>
            <a:pPr>
              <a:buFont typeface="Wingdings" pitchFamily="2" charset="2"/>
              <a:buChar char="Ø"/>
            </a:pPr>
            <a:endParaRPr lang="en-US" sz="1800" smtClean="0"/>
          </a:p>
        </p:txBody>
      </p:sp>
      <p:sp>
        <p:nvSpPr>
          <p:cNvPr id="19461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D9DB57CB-E0B7-4B13-8212-033A8DC4940B}" type="slidenum">
              <a:rPr lang="en-US" smtClean="0"/>
              <a:pPr/>
              <a:t>18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Future Work – This Summer</a:t>
            </a:r>
          </a:p>
        </p:txBody>
      </p:sp>
      <p:sp>
        <p:nvSpPr>
          <p:cNvPr id="20483" name="Text Placeholder 2"/>
          <p:cNvSpPr>
            <a:spLocks noGrp="1"/>
          </p:cNvSpPr>
          <p:nvPr>
            <p:ph type="body" sz="half" idx="1"/>
          </p:nvPr>
        </p:nvSpPr>
        <p:spPr>
          <a:xfrm>
            <a:off x="228600" y="914400"/>
            <a:ext cx="8382000" cy="91440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endParaRPr lang="en-US" sz="1800" b="1" smtClean="0"/>
          </a:p>
          <a:p>
            <a:pPr>
              <a:buFont typeface="Wingdings" pitchFamily="2" charset="2"/>
              <a:buChar char="Ø"/>
            </a:pPr>
            <a:r>
              <a:rPr lang="en-US" sz="1800" b="1" smtClean="0"/>
              <a:t>Add a bump to the apex of the shelf</a:t>
            </a:r>
          </a:p>
          <a:p>
            <a:pPr>
              <a:buFont typeface="Wingdings" pitchFamily="2" charset="2"/>
              <a:buChar char="Ø"/>
            </a:pPr>
            <a:endParaRPr lang="en-US" sz="1800" smtClean="0"/>
          </a:p>
        </p:txBody>
      </p:sp>
      <p:pic>
        <p:nvPicPr>
          <p:cNvPr id="6" name="P_NEEStsunamos3.E_DyeStudy.T_Trial06.cam11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-381000"/>
            <a:ext cx="8763000" cy="701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81000" y="6604000"/>
            <a:ext cx="8763000" cy="254000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sz="1050" dirty="0">
                <a:hlinkClick r:id="rId4"/>
              </a:rPr>
              <a:t>http://ceprofs.tamu.edu/plynett/isec/P_NEEStsunamos3.E_DyeStudy.T_Trial06.cam11.avi</a:t>
            </a:r>
            <a:r>
              <a:rPr lang="en-US" sz="1050" dirty="0"/>
              <a:t>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309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4"/>
          <p:cNvSpPr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r>
              <a:rPr lang="en-US" sz="4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Purpose</a:t>
            </a:r>
            <a:endParaRPr lang="en-US" sz="4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3" name="Rectangle 9"/>
          <p:cNvSpPr>
            <a:spLocks noChangeArrowheads="1"/>
          </p:cNvSpPr>
          <p:nvPr/>
        </p:nvSpPr>
        <p:spPr bwMode="auto">
          <a:xfrm>
            <a:off x="0" y="914400"/>
            <a:ext cx="36576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50000"/>
              </a:spcBef>
              <a:buClr>
                <a:schemeClr val="accent1"/>
              </a:buClr>
              <a:buSzPct val="80000"/>
              <a:buFont typeface="Wingdings" pitchFamily="2" charset="2"/>
              <a:buChar char="§"/>
            </a:pPr>
            <a:r>
              <a:rPr lang="en-US">
                <a:solidFill>
                  <a:schemeClr val="tx1"/>
                </a:solidFill>
              </a:rPr>
              <a:t>Limited available experimental data to compare numerical models with the nearshore, turbulent dynamics of a nonlinear long wave</a:t>
            </a:r>
          </a:p>
          <a:p>
            <a:pPr marL="342900" indent="-342900">
              <a:spcBef>
                <a:spcPct val="50000"/>
              </a:spcBef>
              <a:buClr>
                <a:schemeClr val="accent1"/>
              </a:buClr>
              <a:buSzPct val="80000"/>
              <a:buFont typeface="Wingdings" pitchFamily="2" charset="2"/>
              <a:buChar char="§"/>
            </a:pPr>
            <a:r>
              <a:rPr lang="en-US">
                <a:solidFill>
                  <a:schemeClr val="tx1"/>
                </a:solidFill>
              </a:rPr>
              <a:t>Need for a 3D tsunami-like dataset, with turbulence measurements</a:t>
            </a:r>
          </a:p>
          <a:p>
            <a:pPr marL="800100" lvl="1" indent="-342900">
              <a:spcBef>
                <a:spcPct val="50000"/>
              </a:spcBef>
              <a:buClr>
                <a:schemeClr val="accent1"/>
              </a:buClr>
              <a:buSzPct val="80000"/>
              <a:buFont typeface="Wingdings" pitchFamily="2" charset="2"/>
              <a:buChar char="§"/>
            </a:pPr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osu_mom_flux_hypercam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33800" y="990600"/>
            <a:ext cx="5410200" cy="304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_NEEStsunamos3.E_DyeStudy.T_Trial06.cam11.avi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>
          <a:blip r:embed="rId6" cstate="print"/>
          <a:stretch>
            <a:fillRect/>
          </a:stretch>
        </p:blipFill>
        <p:spPr>
          <a:xfrm>
            <a:off x="4419600" y="3688080"/>
            <a:ext cx="3962400" cy="31699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8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180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9309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4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video>
              <p:cMediaNode>
                <p:cTn id="16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Second Experiment – Add Obstacle</a:t>
            </a: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 cstate="print"/>
          <a:srcRect t="6735"/>
          <a:stretch>
            <a:fillRect/>
          </a:stretch>
        </p:blipFill>
        <p:spPr bwMode="auto">
          <a:xfrm>
            <a:off x="304800" y="1925637"/>
            <a:ext cx="8572500" cy="493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Straight Connector 8"/>
          <p:cNvCxnSpPr/>
          <p:nvPr/>
        </p:nvCxnSpPr>
        <p:spPr bwMode="auto">
          <a:xfrm rot="16200000" flipH="1">
            <a:off x="3581400" y="3678237"/>
            <a:ext cx="1219200" cy="1066800"/>
          </a:xfrm>
          <a:prstGeom prst="lin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/>
          <p:cNvCxnSpPr/>
          <p:nvPr/>
        </p:nvCxnSpPr>
        <p:spPr bwMode="auto">
          <a:xfrm rot="16200000" flipH="1">
            <a:off x="4038600" y="3525837"/>
            <a:ext cx="1219200" cy="1066800"/>
          </a:xfrm>
          <a:prstGeom prst="lin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/>
          <p:cNvCxnSpPr/>
          <p:nvPr/>
        </p:nvCxnSpPr>
        <p:spPr bwMode="auto">
          <a:xfrm rot="10800000" flipV="1">
            <a:off x="4724400" y="4668837"/>
            <a:ext cx="457200" cy="152400"/>
          </a:xfrm>
          <a:prstGeom prst="lin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/>
          <p:cNvCxnSpPr/>
          <p:nvPr/>
        </p:nvCxnSpPr>
        <p:spPr bwMode="auto">
          <a:xfrm rot="10800000" flipV="1">
            <a:off x="3657600" y="3449637"/>
            <a:ext cx="457200" cy="152400"/>
          </a:xfrm>
          <a:prstGeom prst="lin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/>
          <p:nvPr/>
        </p:nvCxnSpPr>
        <p:spPr bwMode="auto">
          <a:xfrm rot="10800000" flipV="1">
            <a:off x="4038600" y="3906837"/>
            <a:ext cx="457200" cy="152400"/>
          </a:xfrm>
          <a:prstGeom prst="lin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/>
          <p:cNvCxnSpPr/>
          <p:nvPr/>
        </p:nvCxnSpPr>
        <p:spPr bwMode="auto">
          <a:xfrm rot="10800000" flipV="1">
            <a:off x="3886200" y="3678237"/>
            <a:ext cx="457200" cy="152400"/>
          </a:xfrm>
          <a:prstGeom prst="lin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/>
          <p:cNvCxnSpPr/>
          <p:nvPr/>
        </p:nvCxnSpPr>
        <p:spPr bwMode="auto">
          <a:xfrm rot="10800000" flipV="1">
            <a:off x="4267200" y="4135437"/>
            <a:ext cx="457200" cy="152400"/>
          </a:xfrm>
          <a:prstGeom prst="lin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/>
          <p:nvPr/>
        </p:nvCxnSpPr>
        <p:spPr bwMode="auto">
          <a:xfrm rot="10800000" flipV="1">
            <a:off x="4471736" y="4404142"/>
            <a:ext cx="457200" cy="152400"/>
          </a:xfrm>
          <a:prstGeom prst="lin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Straight Connector 20"/>
          <p:cNvCxnSpPr/>
          <p:nvPr/>
        </p:nvCxnSpPr>
        <p:spPr bwMode="auto">
          <a:xfrm rot="16200000" flipH="1">
            <a:off x="3810000" y="3602037"/>
            <a:ext cx="1219200" cy="1066800"/>
          </a:xfrm>
          <a:prstGeom prst="lin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" name="Text Placeholder 4"/>
          <p:cNvSpPr>
            <a:spLocks noGrp="1"/>
          </p:cNvSpPr>
          <p:nvPr>
            <p:ph type="body" sz="half" idx="1"/>
          </p:nvPr>
        </p:nvSpPr>
        <p:spPr>
          <a:xfrm>
            <a:off x="228600" y="914400"/>
            <a:ext cx="8153400" cy="5486400"/>
          </a:xfrm>
        </p:spPr>
        <p:txBody>
          <a:bodyPr/>
          <a:lstStyle/>
          <a:p>
            <a:r>
              <a:rPr lang="en-US" dirty="0" smtClean="0"/>
              <a:t>Surface PIV Study</a:t>
            </a:r>
          </a:p>
          <a:p>
            <a:pPr lvl="1"/>
            <a:r>
              <a:rPr lang="en-US" dirty="0" smtClean="0"/>
              <a:t>20 gallons of 2.5 mm D, 0.9 S plastic spheres</a:t>
            </a:r>
          </a:p>
          <a:p>
            <a:pPr lvl="1"/>
            <a:r>
              <a:rPr lang="en-US" dirty="0" smtClean="0"/>
              <a:t>Camera mounted on bridge, looking down</a:t>
            </a:r>
          </a:p>
          <a:p>
            <a:pPr lvl="1"/>
            <a:r>
              <a:rPr lang="en-US" dirty="0" smtClean="0"/>
              <a:t>10 overlapping FOV’s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Placeholder 2"/>
          <p:cNvSpPr>
            <a:spLocks noGrp="1"/>
          </p:cNvSpPr>
          <p:nvPr>
            <p:ph type="body" sz="half" idx="1"/>
          </p:nvPr>
        </p:nvSpPr>
        <p:spPr>
          <a:xfrm>
            <a:off x="228600" y="914400"/>
            <a:ext cx="8382000" cy="91440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endParaRPr lang="en-US" sz="1800" b="1" smtClean="0"/>
          </a:p>
          <a:p>
            <a:pPr>
              <a:buFont typeface="Wingdings" pitchFamily="2" charset="2"/>
              <a:buChar char="Ø"/>
            </a:pPr>
            <a:r>
              <a:rPr lang="en-US" sz="1800" b="1" smtClean="0"/>
              <a:t>Add a bump to the apex of the shelf</a:t>
            </a:r>
          </a:p>
          <a:p>
            <a:pPr>
              <a:buFont typeface="Wingdings" pitchFamily="2" charset="2"/>
              <a:buChar char="Ø"/>
            </a:pPr>
            <a:endParaRPr lang="en-US" sz="1800" smtClean="0"/>
          </a:p>
        </p:txBody>
      </p:sp>
      <p:sp>
        <p:nvSpPr>
          <p:cNvPr id="2253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Second Experiment – Add Obstacle</a:t>
            </a:r>
          </a:p>
        </p:txBody>
      </p:sp>
      <p:pic>
        <p:nvPicPr>
          <p:cNvPr id="5" name="phase_3_PIV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04800" y="-490538"/>
            <a:ext cx="9644014" cy="7348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3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 txBox="1">
            <a:spLocks noChangeArrowheads="1"/>
          </p:cNvSpPr>
          <p:nvPr/>
        </p:nvSpPr>
        <p:spPr bwMode="auto">
          <a:xfrm>
            <a:off x="838200" y="1219200"/>
            <a:ext cx="7924800" cy="1371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0000"/>
              <a:buFont typeface="Wingdings" pitchFamily="2" charset="2"/>
              <a:buNone/>
            </a:pPr>
            <a:endParaRPr lang="en-US" sz="1600"/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0000"/>
              <a:buFont typeface="Wingdings" pitchFamily="2" charset="2"/>
              <a:buChar char="§"/>
            </a:pPr>
            <a:endParaRPr lang="en-US" sz="2000"/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0000"/>
              <a:buFont typeface="Wingdings" pitchFamily="2" charset="2"/>
              <a:buChar char="§"/>
            </a:pPr>
            <a:endParaRPr lang="en-US"/>
          </a:p>
        </p:txBody>
      </p:sp>
      <p:sp>
        <p:nvSpPr>
          <p:cNvPr id="23557" name="Rectangle 2"/>
          <p:cNvSpPr txBox="1">
            <a:spLocks noChangeArrowheads="1"/>
          </p:cNvSpPr>
          <p:nvPr/>
        </p:nvSpPr>
        <p:spPr bwMode="auto">
          <a:xfrm>
            <a:off x="0" y="1143000"/>
            <a:ext cx="2895600" cy="5029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0000"/>
              <a:buFont typeface="Wingdings" pitchFamily="2" charset="2"/>
              <a:buChar char="Ø"/>
            </a:pPr>
            <a:r>
              <a:rPr lang="en-US" sz="2200" dirty="0" smtClean="0"/>
              <a:t>Transient long waves undergo complex </a:t>
            </a:r>
            <a:r>
              <a:rPr lang="en-US" sz="2200" dirty="0"/>
              <a:t>processes in shallow water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0000"/>
              <a:buFont typeface="Wingdings" pitchFamily="2" charset="2"/>
              <a:buChar char="Ø"/>
            </a:pPr>
            <a:r>
              <a:rPr lang="en-US" sz="2200" dirty="0"/>
              <a:t>Nonlinear, turbulent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0000"/>
              <a:buFont typeface="Wingdings" pitchFamily="2" charset="2"/>
              <a:buChar char="Ø"/>
            </a:pPr>
            <a:r>
              <a:rPr lang="en-US" sz="2200" dirty="0"/>
              <a:t>“Single” incoming wave quickly leads to numerous waves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0000"/>
              <a:buFont typeface="Wingdings" pitchFamily="2" charset="2"/>
              <a:buChar char="Ø"/>
            </a:pPr>
            <a:r>
              <a:rPr lang="en-US" sz="2200" dirty="0"/>
              <a:t>Developing models at the same time, these are experiments necessary to validate </a:t>
            </a:r>
            <a:r>
              <a:rPr lang="en-US" sz="2200" dirty="0" smtClean="0"/>
              <a:t>them</a:t>
            </a:r>
            <a:endParaRPr lang="en-US" sz="2200" dirty="0"/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0000"/>
              <a:buFont typeface="Wingdings" pitchFamily="2" charset="2"/>
              <a:buChar char="§"/>
            </a:pPr>
            <a:endParaRPr lang="en-US" sz="2200" dirty="0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190500"/>
            <a:ext cx="914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r>
              <a:rPr lang="en-US" sz="4000" b="1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Nearshore</a:t>
            </a:r>
            <a:r>
              <a:rPr lang="en-US" sz="40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Dynamics of </a:t>
            </a:r>
            <a:r>
              <a:rPr lang="en-US" sz="4000" b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Long Waves</a:t>
            </a:r>
            <a:endParaRPr lang="en-US" sz="4000" b="1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bump_behind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2895600" y="1219200"/>
            <a:ext cx="6019800" cy="4457700"/>
          </a:xfrm>
          <a:prstGeom prst="rect">
            <a:avLst/>
          </a:prstGeom>
        </p:spPr>
      </p:pic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5" cstate="print"/>
          <a:srcRect l="29348" t="9871" r="53261"/>
          <a:stretch>
            <a:fillRect/>
          </a:stretch>
        </p:blipFill>
        <p:spPr bwMode="auto">
          <a:xfrm>
            <a:off x="7924800" y="57150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3733800" y="5715000"/>
            <a:ext cx="3962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Many thanks to the staff at OSU – Tim Maddux, Sungwon Shin, Linda Fayler, Jason Killian 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33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Repeatability</a:t>
            </a:r>
          </a:p>
        </p:txBody>
      </p:sp>
      <p:sp>
        <p:nvSpPr>
          <p:cNvPr id="9219" name="Text Placeholder 2"/>
          <p:cNvSpPr>
            <a:spLocks noGrp="1"/>
          </p:cNvSpPr>
          <p:nvPr>
            <p:ph type="body" sz="half" idx="1"/>
          </p:nvPr>
        </p:nvSpPr>
        <p:spPr>
          <a:xfrm>
            <a:off x="76200" y="914400"/>
            <a:ext cx="3048000" cy="548640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endParaRPr lang="en-US" sz="1800" smtClean="0"/>
          </a:p>
          <a:p>
            <a:pPr>
              <a:buFont typeface="Wingdings" pitchFamily="2" charset="2"/>
              <a:buChar char="Ø"/>
            </a:pPr>
            <a:r>
              <a:rPr lang="en-US" sz="1600" smtClean="0"/>
              <a:t>WGs closest to wavemaker (along X=5m)</a:t>
            </a:r>
          </a:p>
          <a:p>
            <a:pPr>
              <a:buFont typeface="Wingdings" pitchFamily="2" charset="2"/>
              <a:buChar char="Ø"/>
            </a:pPr>
            <a:endParaRPr lang="en-US" sz="1600" smtClean="0"/>
          </a:p>
          <a:p>
            <a:pPr>
              <a:buFont typeface="Wingdings" pitchFamily="2" charset="2"/>
              <a:buChar char="Ø"/>
            </a:pPr>
            <a:r>
              <a:rPr lang="en-US" sz="1600" smtClean="0"/>
              <a:t>Total of 28 trials overlaid</a:t>
            </a:r>
          </a:p>
          <a:p>
            <a:pPr>
              <a:buFont typeface="Wingdings" pitchFamily="2" charset="2"/>
              <a:buChar char="Ø"/>
            </a:pPr>
            <a:endParaRPr lang="en-US" sz="1600" smtClean="0"/>
          </a:p>
          <a:p>
            <a:pPr>
              <a:buFont typeface="Wingdings" pitchFamily="2" charset="2"/>
              <a:buChar char="Ø"/>
            </a:pPr>
            <a:r>
              <a:rPr lang="en-US" sz="1600" smtClean="0"/>
              <a:t>Measured wave height between 0.36m-0.38m</a:t>
            </a:r>
          </a:p>
          <a:p>
            <a:pPr>
              <a:buFont typeface="Wingdings" pitchFamily="2" charset="2"/>
              <a:buChar char="Ø"/>
            </a:pPr>
            <a:endParaRPr lang="en-US" sz="1600" smtClean="0"/>
          </a:p>
          <a:p>
            <a:pPr>
              <a:buFont typeface="Wingdings" pitchFamily="2" charset="2"/>
              <a:buChar char="Ø"/>
            </a:pPr>
            <a:r>
              <a:rPr lang="en-US" sz="1600" smtClean="0"/>
              <a:t>Solitary wave @ 1.3s</a:t>
            </a:r>
          </a:p>
          <a:p>
            <a:pPr>
              <a:buFont typeface="Wingdings" pitchFamily="2" charset="2"/>
              <a:buChar char="Ø"/>
            </a:pPr>
            <a:endParaRPr lang="en-US" sz="1600" smtClean="0"/>
          </a:p>
          <a:p>
            <a:pPr>
              <a:buFont typeface="Wingdings" pitchFamily="2" charset="2"/>
              <a:buChar char="Ø"/>
            </a:pPr>
            <a:r>
              <a:rPr lang="en-US" sz="1600" smtClean="0"/>
              <a:t>Trough @ 3.0s</a:t>
            </a:r>
          </a:p>
          <a:p>
            <a:pPr>
              <a:buFont typeface="Wingdings" pitchFamily="2" charset="2"/>
              <a:buChar char="Ø"/>
            </a:pPr>
            <a:endParaRPr lang="en-US" sz="1600" smtClean="0"/>
          </a:p>
          <a:p>
            <a:pPr>
              <a:buFont typeface="Wingdings" pitchFamily="2" charset="2"/>
              <a:buChar char="Ø"/>
            </a:pPr>
            <a:r>
              <a:rPr lang="en-US" sz="1600" smtClean="0"/>
              <a:t>Secondary wave @ 3.8s</a:t>
            </a:r>
          </a:p>
        </p:txBody>
      </p:sp>
      <p:sp>
        <p:nvSpPr>
          <p:cNvPr id="9220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3BFC5088-F0CC-4012-90B6-05B2FD595801}" type="slidenum">
              <a:rPr lang="en-US" smtClean="0"/>
              <a:pPr/>
              <a:t>23</a:t>
            </a:fld>
            <a:endParaRPr lang="en-US" smtClean="0"/>
          </a:p>
        </p:txBody>
      </p:sp>
      <p:pic>
        <p:nvPicPr>
          <p:cNvPr id="9221" name="Picture 6" descr="LIDAR_5cm_survey_zeroed_with_contours_and_instrument_locations.jpg"/>
          <p:cNvPicPr>
            <a:picLocks noChangeAspect="1" noChangeArrowheads="1"/>
          </p:cNvPicPr>
          <p:nvPr/>
        </p:nvPicPr>
        <p:blipFill>
          <a:blip r:embed="rId2" cstate="print"/>
          <a:srcRect l="6050" t="5782" r="58266" b="6963"/>
          <a:stretch>
            <a:fillRect/>
          </a:stretch>
        </p:blipFill>
        <p:spPr bwMode="auto">
          <a:xfrm>
            <a:off x="7010400" y="1524000"/>
            <a:ext cx="22860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Content Placeholder 6" descr="WG_Repeatability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rcRect l="6580" t="2740" r="7895" b="4111"/>
          <a:stretch>
            <a:fillRect/>
          </a:stretch>
        </p:blipFill>
        <p:spPr>
          <a:xfrm>
            <a:off x="3048000" y="1066800"/>
            <a:ext cx="4038600" cy="5181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ADV Filtering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sz="half" idx="1"/>
          </p:nvPr>
        </p:nvSpPr>
        <p:spPr>
          <a:xfrm>
            <a:off x="228600" y="914400"/>
            <a:ext cx="8610600" cy="541020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endParaRPr lang="en-US" sz="2200" smtClean="0"/>
          </a:p>
          <a:p>
            <a:pPr>
              <a:buFont typeface="Wingdings" pitchFamily="2" charset="2"/>
              <a:buChar char="Ø"/>
            </a:pPr>
            <a:r>
              <a:rPr lang="en-US" sz="2200" b="1" smtClean="0"/>
              <a:t>Filter 1</a:t>
            </a:r>
            <a:r>
              <a:rPr lang="en-US" sz="2200" smtClean="0"/>
              <a:t>:  SNR &gt; 10 decibels</a:t>
            </a:r>
          </a:p>
          <a:p>
            <a:pPr>
              <a:buFont typeface="Wingdings" pitchFamily="2" charset="2"/>
              <a:buChar char="Ø"/>
            </a:pPr>
            <a:endParaRPr lang="en-US" sz="2200" smtClean="0"/>
          </a:p>
          <a:p>
            <a:pPr>
              <a:buFont typeface="Wingdings" pitchFamily="2" charset="2"/>
              <a:buChar char="Ø"/>
            </a:pPr>
            <a:endParaRPr lang="en-US" sz="2200" smtClean="0"/>
          </a:p>
          <a:p>
            <a:pPr>
              <a:buFont typeface="Wingdings" pitchFamily="2" charset="2"/>
              <a:buChar char="Ø"/>
            </a:pPr>
            <a:r>
              <a:rPr lang="en-US" sz="2200" b="1" smtClean="0"/>
              <a:t>Filter 2</a:t>
            </a:r>
            <a:r>
              <a:rPr lang="en-US" sz="2200" smtClean="0"/>
              <a:t>:  COR &gt; 70%</a:t>
            </a:r>
          </a:p>
          <a:p>
            <a:pPr>
              <a:buFont typeface="Wingdings" pitchFamily="2" charset="2"/>
              <a:buChar char="Ø"/>
            </a:pPr>
            <a:endParaRPr lang="en-US" sz="2200" smtClean="0"/>
          </a:p>
          <a:p>
            <a:pPr>
              <a:buFont typeface="Wingdings" pitchFamily="2" charset="2"/>
              <a:buChar char="Ø"/>
            </a:pPr>
            <a:endParaRPr lang="en-US" sz="2200" smtClean="0"/>
          </a:p>
          <a:p>
            <a:pPr>
              <a:buFont typeface="Wingdings" pitchFamily="2" charset="2"/>
              <a:buChar char="Ø"/>
            </a:pPr>
            <a:r>
              <a:rPr lang="en-US" sz="2200" b="1" smtClean="0"/>
              <a:t>Filter 3</a:t>
            </a:r>
            <a:r>
              <a:rPr lang="en-US" sz="2200" smtClean="0"/>
              <a:t>:  Curvature</a:t>
            </a:r>
          </a:p>
          <a:p>
            <a:pPr lvl="1">
              <a:buFont typeface="Wingdings" pitchFamily="2" charset="2"/>
              <a:buChar char="Ø"/>
            </a:pPr>
            <a:endParaRPr lang="en-US" sz="1800" smtClean="0"/>
          </a:p>
          <a:p>
            <a:pPr lvl="1">
              <a:buFont typeface="Wingdings" pitchFamily="2" charset="2"/>
              <a:buChar char="Ø"/>
            </a:pPr>
            <a:r>
              <a:rPr lang="en-US" sz="1800" smtClean="0"/>
              <a:t>Shoreward of shelf edge: &lt;300 m/s</a:t>
            </a:r>
            <a:r>
              <a:rPr lang="en-US" sz="1800" baseline="30000" smtClean="0"/>
              <a:t>3</a:t>
            </a:r>
          </a:p>
          <a:p>
            <a:pPr lvl="1">
              <a:buFont typeface="Wingdings" pitchFamily="2" charset="2"/>
              <a:buChar char="Ø"/>
            </a:pPr>
            <a:r>
              <a:rPr lang="en-US" sz="1800" smtClean="0"/>
              <a:t>Offshore of shelf edge: &lt;175 m/s</a:t>
            </a:r>
            <a:r>
              <a:rPr lang="en-US" sz="1800" baseline="30000" smtClean="0"/>
              <a:t>3</a:t>
            </a:r>
          </a:p>
          <a:p>
            <a:pPr lvl="1">
              <a:buFont typeface="Wingdings" pitchFamily="2" charset="2"/>
              <a:buChar char="Ø"/>
            </a:pPr>
            <a:endParaRPr lang="en-US" sz="1800" smtClean="0"/>
          </a:p>
          <a:p>
            <a:pPr>
              <a:buFont typeface="Wingdings" pitchFamily="2" charset="2"/>
              <a:buChar char="Ø"/>
            </a:pPr>
            <a:endParaRPr lang="en-US" sz="2200" smtClean="0"/>
          </a:p>
          <a:p>
            <a:pPr>
              <a:buFont typeface="Wingdings" pitchFamily="2" charset="2"/>
              <a:buChar char="Ø"/>
            </a:pPr>
            <a:r>
              <a:rPr lang="en-US" sz="2200" b="1" smtClean="0"/>
              <a:t>Filter 4</a:t>
            </a:r>
            <a:r>
              <a:rPr lang="en-US" sz="2200" smtClean="0"/>
              <a:t>:  ≥ 10 trials to quantify turbulence</a:t>
            </a:r>
          </a:p>
          <a:p>
            <a:pPr lvl="1">
              <a:buFont typeface="Wingdings" pitchFamily="2" charset="2"/>
              <a:buChar char="Ø"/>
            </a:pPr>
            <a:endParaRPr lang="en-US" sz="1800" smtClean="0"/>
          </a:p>
        </p:txBody>
      </p:sp>
      <p:sp>
        <p:nvSpPr>
          <p:cNvPr id="1029" name="Content Placeholder 4"/>
          <p:cNvSpPr>
            <a:spLocks noGrp="1"/>
          </p:cNvSpPr>
          <p:nvPr>
            <p:ph sz="quarter" idx="3"/>
          </p:nvPr>
        </p:nvSpPr>
        <p:spPr>
          <a:xfrm>
            <a:off x="9296400" y="3657600"/>
            <a:ext cx="4305300" cy="2667000"/>
          </a:xfrm>
        </p:spPr>
        <p:txBody>
          <a:bodyPr/>
          <a:lstStyle/>
          <a:p>
            <a:endParaRPr lang="en-US" smtClean="0"/>
          </a:p>
        </p:txBody>
      </p:sp>
      <p:sp>
        <p:nvSpPr>
          <p:cNvPr id="1030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9FA72E6A-B3A3-49F2-9261-5805BAEDCC3D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1031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026" name="Object 1"/>
          <p:cNvGraphicFramePr>
            <a:graphicFrameLocks noChangeAspect="1"/>
          </p:cNvGraphicFramePr>
          <p:nvPr/>
        </p:nvGraphicFramePr>
        <p:xfrm>
          <a:off x="3657600" y="3657600"/>
          <a:ext cx="2827338" cy="609600"/>
        </p:xfrm>
        <a:graphic>
          <a:graphicData uri="http://schemas.openxmlformats.org/presentationml/2006/ole">
            <p:oleObj spid="_x0000_s1026" name="Equation" r:id="rId3" imgW="2082800" imgH="4445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Experiment#1 </a:t>
            </a:r>
            <a:r>
              <a:rPr lang="en-US" sz="3600" dirty="0" smtClean="0"/>
              <a:t>Setup</a:t>
            </a:r>
          </a:p>
        </p:txBody>
      </p:sp>
      <p:sp>
        <p:nvSpPr>
          <p:cNvPr id="6147" name="Text Placeholder 4"/>
          <p:cNvSpPr>
            <a:spLocks noGrp="1"/>
          </p:cNvSpPr>
          <p:nvPr>
            <p:ph type="body" sz="half" idx="1"/>
          </p:nvPr>
        </p:nvSpPr>
        <p:spPr>
          <a:xfrm>
            <a:off x="76200" y="914400"/>
            <a:ext cx="4038600" cy="289560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sz="2000" smtClean="0"/>
              <a:t>Basin: </a:t>
            </a:r>
          </a:p>
          <a:p>
            <a:pPr>
              <a:buFont typeface="Wingdings" pitchFamily="2" charset="2"/>
              <a:buNone/>
            </a:pPr>
            <a:r>
              <a:rPr lang="en-US" sz="2000" smtClean="0"/>
              <a:t>	 48.8m x 26.5m x 2.1m</a:t>
            </a:r>
          </a:p>
          <a:p>
            <a:pPr>
              <a:buFont typeface="Wingdings" pitchFamily="2" charset="2"/>
              <a:buChar char="Ø"/>
            </a:pPr>
            <a:endParaRPr lang="en-US" sz="2000" smtClean="0"/>
          </a:p>
          <a:p>
            <a:pPr>
              <a:buFont typeface="Wingdings" pitchFamily="2" charset="2"/>
              <a:buChar char="Ø"/>
            </a:pPr>
            <a:r>
              <a:rPr lang="en-US" sz="2000" smtClean="0"/>
              <a:t>Piston-type wavemaker</a:t>
            </a:r>
          </a:p>
          <a:p>
            <a:pPr>
              <a:buFont typeface="Wingdings" pitchFamily="2" charset="2"/>
              <a:buChar char="Ø"/>
            </a:pPr>
            <a:endParaRPr lang="en-US" sz="2000" smtClean="0"/>
          </a:p>
          <a:p>
            <a:pPr>
              <a:buFont typeface="Wingdings" pitchFamily="2" charset="2"/>
              <a:buChar char="Ø"/>
            </a:pPr>
            <a:r>
              <a:rPr lang="en-US" sz="2000" smtClean="0"/>
              <a:t>Bridge spanning width </a:t>
            </a:r>
          </a:p>
          <a:p>
            <a:pPr>
              <a:buFont typeface="Wingdings" pitchFamily="2" charset="2"/>
              <a:buNone/>
            </a:pPr>
            <a:r>
              <a:rPr lang="en-US" sz="2000" smtClean="0"/>
              <a:t>	of basin</a:t>
            </a:r>
          </a:p>
          <a:p>
            <a:pPr>
              <a:buFont typeface="Wingdings" pitchFamily="2" charset="2"/>
              <a:buChar char="Ø"/>
            </a:pPr>
            <a:endParaRPr lang="en-US" sz="2200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69CBE5F8-746E-475C-87BC-DDDBD6DDB582}" type="slidenum">
              <a:rPr lang="en-US" smtClean="0"/>
              <a:pPr/>
              <a:t>3</a:t>
            </a:fld>
            <a:endParaRPr lang="en-US" smtClean="0"/>
          </a:p>
        </p:txBody>
      </p:sp>
      <p:pic>
        <p:nvPicPr>
          <p:cNvPr id="6149" name="Picture 7" descr="Elevation_Views.bmp"/>
          <p:cNvPicPr>
            <a:picLocks noChangeAspect="1" noChangeArrowheads="1"/>
          </p:cNvPicPr>
          <p:nvPr/>
        </p:nvPicPr>
        <p:blipFill>
          <a:blip r:embed="rId2" cstate="print"/>
          <a:srcRect l="7372" t="18634" r="11859" b="27950"/>
          <a:stretch>
            <a:fillRect/>
          </a:stretch>
        </p:blipFill>
        <p:spPr bwMode="auto">
          <a:xfrm>
            <a:off x="76200" y="3733800"/>
            <a:ext cx="52578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4" descr="E:\xps_backup\Work\phase2\pre_fill_photos\100_2143.JPG"/>
          <p:cNvPicPr>
            <a:picLocks noChangeAspect="1" noChangeArrowheads="1"/>
          </p:cNvPicPr>
          <p:nvPr/>
        </p:nvPicPr>
        <p:blipFill>
          <a:blip r:embed="rId3" cstate="print"/>
          <a:srcRect t="12500"/>
          <a:stretch>
            <a:fillRect/>
          </a:stretch>
        </p:blipFill>
        <p:spPr bwMode="auto">
          <a:xfrm>
            <a:off x="3962400" y="990600"/>
            <a:ext cx="51054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Placeholder 4"/>
          <p:cNvSpPr txBox="1">
            <a:spLocks/>
          </p:cNvSpPr>
          <p:nvPr/>
        </p:nvSpPr>
        <p:spPr bwMode="auto">
          <a:xfrm>
            <a:off x="5562600" y="4495800"/>
            <a:ext cx="43053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Ø"/>
              <a:defRPr/>
            </a:pPr>
            <a:r>
              <a:rPr lang="en-US" sz="2000" kern="0" dirty="0">
                <a:solidFill>
                  <a:schemeClr val="tx1"/>
                </a:solidFill>
                <a:latin typeface="+mn-lt"/>
                <a:cs typeface="+mn-cs"/>
              </a:rPr>
              <a:t>Complex shelf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Ø"/>
              <a:defRPr/>
            </a:pPr>
            <a:endParaRPr lang="en-US" sz="2000" kern="0" dirty="0">
              <a:solidFill>
                <a:schemeClr val="tx1"/>
              </a:solidFill>
              <a:latin typeface="+mn-lt"/>
              <a:cs typeface="+mn-cs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Ø"/>
              <a:defRPr/>
            </a:pPr>
            <a:r>
              <a:rPr lang="en-US" sz="2000" kern="0" dirty="0">
                <a:solidFill>
                  <a:schemeClr val="tx1"/>
                </a:solidFill>
                <a:latin typeface="+mn-lt"/>
                <a:cs typeface="+mn-cs"/>
              </a:rPr>
              <a:t>Planar beach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Ø"/>
              <a:defRPr/>
            </a:pPr>
            <a:endParaRPr lang="en-US" sz="2000" kern="0" dirty="0">
              <a:solidFill>
                <a:schemeClr val="tx1"/>
              </a:solidFill>
              <a:latin typeface="+mn-lt"/>
              <a:cs typeface="+mn-cs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Ø"/>
              <a:defRPr/>
            </a:pPr>
            <a:r>
              <a:rPr lang="en-US" sz="2000" kern="0" dirty="0">
                <a:solidFill>
                  <a:schemeClr val="tx1"/>
                </a:solidFill>
                <a:latin typeface="+mn-lt"/>
                <a:cs typeface="+mn-cs"/>
              </a:rPr>
              <a:t>Water depth: 0.78m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0"/>
          <p:cNvSpPr>
            <a:spLocks noChangeArrowheads="1"/>
          </p:cNvSpPr>
          <p:nvPr/>
        </p:nvSpPr>
        <p:spPr bwMode="auto">
          <a:xfrm>
            <a:off x="1905000" y="6172200"/>
            <a:ext cx="1981200" cy="609600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 anchor="b"/>
          <a:lstStyle/>
          <a:p>
            <a:endParaRPr lang="en-US"/>
          </a:p>
        </p:txBody>
      </p:sp>
      <p:sp>
        <p:nvSpPr>
          <p:cNvPr id="7171" name="Title 1"/>
          <p:cNvSpPr>
            <a:spLocks noGrp="1"/>
          </p:cNvSpPr>
          <p:nvPr>
            <p:ph type="title"/>
          </p:nvPr>
        </p:nvSpPr>
        <p:spPr>
          <a:xfrm>
            <a:off x="-152400" y="0"/>
            <a:ext cx="9296400" cy="914400"/>
          </a:xfrm>
        </p:spPr>
        <p:txBody>
          <a:bodyPr/>
          <a:lstStyle/>
          <a:p>
            <a:r>
              <a:rPr lang="en-US" sz="3600" smtClean="0"/>
              <a:t> Instrument Layout</a:t>
            </a:r>
          </a:p>
        </p:txBody>
      </p:sp>
      <p:sp>
        <p:nvSpPr>
          <p:cNvPr id="7172" name="Text Placeholder 2"/>
          <p:cNvSpPr>
            <a:spLocks noGrp="1"/>
          </p:cNvSpPr>
          <p:nvPr>
            <p:ph type="body" sz="half" idx="1"/>
          </p:nvPr>
        </p:nvSpPr>
        <p:spPr>
          <a:xfrm>
            <a:off x="228600" y="914400"/>
            <a:ext cx="6858000" cy="152400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sz="1600" smtClean="0">
                <a:sym typeface="Wingdings" pitchFamily="2" charset="2"/>
              </a:rPr>
              <a:t></a:t>
            </a:r>
            <a:r>
              <a:rPr lang="en-US" sz="1600" smtClean="0"/>
              <a:t>: 21 acoustic-Doppler velocimeter (ADV) array locations</a:t>
            </a:r>
          </a:p>
          <a:p>
            <a:pPr>
              <a:buFont typeface="Wingdings" pitchFamily="2" charset="2"/>
              <a:buChar char="Ø"/>
            </a:pPr>
            <a:endParaRPr lang="en-US" sz="1100" smtClean="0">
              <a:sym typeface="Wingdings 2" pitchFamily="18" charset="2"/>
            </a:endParaRPr>
          </a:p>
          <a:p>
            <a:pPr>
              <a:buFont typeface="Wingdings" pitchFamily="2" charset="2"/>
              <a:buChar char="Ø"/>
            </a:pPr>
            <a:r>
              <a:rPr lang="en-US" sz="1600" smtClean="0">
                <a:sym typeface="Wingdings 2" pitchFamily="18" charset="2"/>
              </a:rPr>
              <a:t>:</a:t>
            </a:r>
            <a:r>
              <a:rPr lang="en-US" sz="1600" smtClean="0"/>
              <a:t> 275 wave gauge (WG) locations</a:t>
            </a:r>
          </a:p>
          <a:p>
            <a:pPr>
              <a:buFont typeface="Wingdings" pitchFamily="2" charset="2"/>
              <a:buChar char="Ø"/>
            </a:pPr>
            <a:endParaRPr lang="en-US" sz="1100" smtClean="0"/>
          </a:p>
          <a:p>
            <a:pPr>
              <a:buFont typeface="Wingdings" pitchFamily="2" charset="2"/>
              <a:buChar char="Ø"/>
            </a:pPr>
            <a:r>
              <a:rPr lang="en-US" sz="1600" smtClean="0">
                <a:sym typeface="Wingdings" pitchFamily="2" charset="2"/>
              </a:rPr>
              <a:t></a:t>
            </a:r>
            <a:r>
              <a:rPr lang="en-US" sz="1600" smtClean="0"/>
              <a:t>: 45 ultra-sonic wave gauge (usWG) locations</a:t>
            </a:r>
          </a:p>
          <a:p>
            <a:pPr>
              <a:buFont typeface="Wingdings" pitchFamily="2" charset="2"/>
              <a:buChar char="Ø"/>
            </a:pPr>
            <a:endParaRPr lang="en-US" sz="1800" smtClean="0"/>
          </a:p>
        </p:txBody>
      </p:sp>
      <p:sp>
        <p:nvSpPr>
          <p:cNvPr id="7173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272F22A6-D37A-4682-8A7D-295574783B2A}" type="slidenum">
              <a:rPr lang="en-US" smtClean="0"/>
              <a:pPr/>
              <a:t>4</a:t>
            </a:fld>
            <a:endParaRPr lang="en-US" smtClean="0"/>
          </a:p>
        </p:txBody>
      </p:sp>
      <p:pic>
        <p:nvPicPr>
          <p:cNvPr id="7174" name="Picture 6" descr="LIDAR_5cm_survey_zeroed_with_contours_and_instrument_locations.jpg"/>
          <p:cNvPicPr>
            <a:picLocks noChangeAspect="1" noChangeArrowheads="1"/>
          </p:cNvPicPr>
          <p:nvPr/>
        </p:nvPicPr>
        <p:blipFill>
          <a:blip r:embed="rId2" cstate="print"/>
          <a:srcRect l="6050" t="2608" r="7117" b="3790"/>
          <a:stretch>
            <a:fillRect/>
          </a:stretch>
        </p:blipFill>
        <p:spPr bwMode="auto">
          <a:xfrm>
            <a:off x="3352800" y="2362200"/>
            <a:ext cx="5791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Placeholder 2"/>
          <p:cNvSpPr txBox="1">
            <a:spLocks/>
          </p:cNvSpPr>
          <p:nvPr/>
        </p:nvSpPr>
        <p:spPr bwMode="auto">
          <a:xfrm>
            <a:off x="152400" y="4800600"/>
            <a:ext cx="88392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Ø"/>
              <a:defRPr/>
            </a:pPr>
            <a:endParaRPr lang="en-US" sz="1600" kern="0" dirty="0">
              <a:solidFill>
                <a:schemeClr val="tx1"/>
              </a:solidFill>
              <a:latin typeface="+mn-lt"/>
              <a:cs typeface="+mn-cs"/>
            </a:endParaRPr>
          </a:p>
        </p:txBody>
      </p:sp>
      <p:pic>
        <p:nvPicPr>
          <p:cNvPr id="7176" name="Picture 5" descr="100_158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250" y="2590800"/>
            <a:ext cx="310515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Experiment Procedure</a:t>
            </a:r>
          </a:p>
        </p:txBody>
      </p:sp>
      <p:sp>
        <p:nvSpPr>
          <p:cNvPr id="8195" name="Text Placeholder 2"/>
          <p:cNvSpPr>
            <a:spLocks noGrp="1"/>
          </p:cNvSpPr>
          <p:nvPr>
            <p:ph type="body" sz="half" idx="1"/>
          </p:nvPr>
        </p:nvSpPr>
        <p:spPr>
          <a:xfrm>
            <a:off x="228600" y="914400"/>
            <a:ext cx="8305800" cy="548640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sz="1800" smtClean="0"/>
              <a:t>Generated a </a:t>
            </a:r>
            <a:r>
              <a:rPr lang="en-US" sz="1800" b="1" smtClean="0"/>
              <a:t>single solitary wave </a:t>
            </a:r>
            <a:r>
              <a:rPr lang="en-US" sz="1800" smtClean="0"/>
              <a:t>(H=0.39m, depth=0.78m) for each trial</a:t>
            </a:r>
          </a:p>
          <a:p>
            <a:pPr>
              <a:buFont typeface="Wingdings" pitchFamily="2" charset="2"/>
              <a:buChar char="Ø"/>
            </a:pPr>
            <a:endParaRPr lang="en-US" sz="1400" smtClean="0"/>
          </a:p>
          <a:p>
            <a:pPr>
              <a:buFont typeface="Wingdings" pitchFamily="2" charset="2"/>
              <a:buChar char="Ø"/>
            </a:pPr>
            <a:r>
              <a:rPr lang="en-US" sz="1800" smtClean="0"/>
              <a:t>Trial consisted of a 45 second timeseries beginning w/ wave generation</a:t>
            </a:r>
          </a:p>
          <a:p>
            <a:pPr>
              <a:buFont typeface="Wingdings" pitchFamily="2" charset="2"/>
              <a:buChar char="Ø"/>
            </a:pPr>
            <a:endParaRPr lang="en-US" sz="1400" smtClean="0"/>
          </a:p>
          <a:p>
            <a:pPr>
              <a:buFont typeface="Wingdings" pitchFamily="2" charset="2"/>
              <a:buChar char="Ø"/>
            </a:pPr>
            <a:r>
              <a:rPr lang="en-US" sz="1800" b="1" smtClean="0"/>
              <a:t>20 trials </a:t>
            </a:r>
            <a:r>
              <a:rPr lang="en-US" sz="1800" smtClean="0"/>
              <a:t>for each </a:t>
            </a:r>
            <a:r>
              <a:rPr lang="en-US" sz="1800" b="1" smtClean="0"/>
              <a:t>ADV</a:t>
            </a:r>
            <a:r>
              <a:rPr lang="en-US" sz="1800" smtClean="0"/>
              <a:t> location</a:t>
            </a:r>
            <a:endParaRPr lang="en-US" sz="1400" smtClean="0"/>
          </a:p>
          <a:p>
            <a:pPr>
              <a:buFont typeface="Wingdings" pitchFamily="2" charset="2"/>
              <a:buChar char="Ø"/>
            </a:pPr>
            <a:r>
              <a:rPr lang="en-US" sz="1800" b="1" smtClean="0"/>
              <a:t>2 trials </a:t>
            </a:r>
            <a:r>
              <a:rPr lang="en-US" sz="1800" smtClean="0"/>
              <a:t>for each </a:t>
            </a:r>
            <a:r>
              <a:rPr lang="en-US" sz="1800" b="1" smtClean="0"/>
              <a:t>WG &amp; usWG </a:t>
            </a:r>
            <a:r>
              <a:rPr lang="en-US" sz="1800" smtClean="0"/>
              <a:t>location</a:t>
            </a:r>
          </a:p>
          <a:p>
            <a:pPr>
              <a:buFont typeface="Wingdings" pitchFamily="2" charset="2"/>
              <a:buChar char="Ø"/>
            </a:pPr>
            <a:endParaRPr lang="en-US" sz="2200" smtClean="0"/>
          </a:p>
        </p:txBody>
      </p:sp>
      <p:sp>
        <p:nvSpPr>
          <p:cNvPr id="8196" name="Content Placeholder 4"/>
          <p:cNvSpPr>
            <a:spLocks noGrp="1"/>
          </p:cNvSpPr>
          <p:nvPr>
            <p:ph sz="quarter" idx="3"/>
          </p:nvPr>
        </p:nvSpPr>
        <p:spPr>
          <a:xfrm>
            <a:off x="4724400" y="6858000"/>
            <a:ext cx="4305300" cy="2667000"/>
          </a:xfrm>
        </p:spPr>
        <p:txBody>
          <a:bodyPr/>
          <a:lstStyle/>
          <a:p>
            <a:endParaRPr lang="en-US" smtClean="0"/>
          </a:p>
        </p:txBody>
      </p:sp>
      <p:sp>
        <p:nvSpPr>
          <p:cNvPr id="8197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C832FB65-DD0F-45F4-9EB4-BED6B1700B73}" type="slidenum">
              <a:rPr lang="en-US" smtClean="0"/>
              <a:pPr/>
              <a:t>5</a:t>
            </a:fld>
            <a:endParaRPr lang="en-US" smtClean="0"/>
          </a:p>
        </p:txBody>
      </p:sp>
      <p:pic>
        <p:nvPicPr>
          <p:cNvPr id="8198" name="Picture 2" descr="J:\Spring 2009\TSUNAMOS II\Thesis Documents\101_4500.JPG"/>
          <p:cNvPicPr>
            <a:picLocks noChangeAspect="1" noChangeArrowheads="1"/>
          </p:cNvPicPr>
          <p:nvPr/>
        </p:nvPicPr>
        <p:blipFill>
          <a:blip r:embed="rId2" cstate="print"/>
          <a:srcRect t="17953" r="22563" b="22197"/>
          <a:stretch>
            <a:fillRect/>
          </a:stretch>
        </p:blipFill>
        <p:spPr bwMode="auto">
          <a:xfrm>
            <a:off x="76200" y="3429000"/>
            <a:ext cx="50292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Picture 8" descr="J:\Spring 2009\TSUNAMOS II\Thesis Documents\101_4504.JPG"/>
          <p:cNvPicPr>
            <a:picLocks noChangeAspect="1" noChangeArrowheads="1"/>
          </p:cNvPicPr>
          <p:nvPr/>
        </p:nvPicPr>
        <p:blipFill>
          <a:blip r:embed="rId3" cstate="print"/>
          <a:srcRect l="6888" t="9386" r="9447" b="4660"/>
          <a:stretch>
            <a:fillRect/>
          </a:stretch>
        </p:blipFill>
        <p:spPr bwMode="auto">
          <a:xfrm>
            <a:off x="5334000" y="2514600"/>
            <a:ext cx="37338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2" descr="E:\xps_backup\Work\phase2\pre_fill_photos\100_2140.JPG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914399"/>
            <a:ext cx="9144000" cy="6253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991600" cy="914400"/>
          </a:xfrm>
        </p:spPr>
        <p:txBody>
          <a:bodyPr/>
          <a:lstStyle/>
          <a:p>
            <a:r>
              <a:rPr lang="en-US" sz="3600" dirty="0" smtClean="0"/>
              <a:t>Experiment#1 </a:t>
            </a:r>
            <a:r>
              <a:rPr lang="en-US" sz="3600" dirty="0" smtClean="0"/>
              <a:t>Setup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hase_2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914400"/>
            <a:ext cx="9144000" cy="6887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991600" cy="914400"/>
          </a:xfrm>
        </p:spPr>
        <p:txBody>
          <a:bodyPr/>
          <a:lstStyle/>
          <a:p>
            <a:r>
              <a:rPr lang="en-US" sz="3600" dirty="0" smtClean="0"/>
              <a:t>Experiment#1 </a:t>
            </a:r>
            <a:r>
              <a:rPr lang="en-US" sz="3600" dirty="0" smtClean="0"/>
              <a:t>Setup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66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Basin Hydrodynamics</a:t>
            </a:r>
          </a:p>
        </p:txBody>
      </p:sp>
      <p:sp>
        <p:nvSpPr>
          <p:cNvPr id="10243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B52D2BAE-CCEF-4C7D-9CB3-CB9DEEF31C6F}" type="slidenum">
              <a:rPr lang="en-US" smtClean="0"/>
              <a:pPr/>
              <a:t>8</a:t>
            </a:fld>
            <a:endParaRPr lang="en-US" smtClean="0"/>
          </a:p>
        </p:txBody>
      </p:sp>
      <p:pic>
        <p:nvPicPr>
          <p:cNvPr id="7" name="Movie_Dye.wmv">
            <a:hlinkClick r:id="" action="ppaction://media"/>
          </p:cNvPr>
          <p:cNvPicPr>
            <a:picLocks noGrp="1" noRot="1" noChangeAspect="1"/>
          </p:cNvPicPr>
          <p:nvPr>
            <p:ph sz="quarter" idx="3"/>
            <a:videoFile r:link="rId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-25400" y="0"/>
            <a:ext cx="9169400" cy="6877050"/>
          </a:xfrm>
        </p:spPr>
      </p:pic>
      <p:sp>
        <p:nvSpPr>
          <p:cNvPr id="8" name="TextBox 7"/>
          <p:cNvSpPr txBox="1"/>
          <p:nvPr/>
        </p:nvSpPr>
        <p:spPr>
          <a:xfrm>
            <a:off x="3733800" y="6096000"/>
            <a:ext cx="3886200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050" dirty="0">
                <a:hlinkClick r:id="rId4"/>
              </a:rPr>
              <a:t>http://ceprofs.tamu.edu/plynett/isec/Movie_Dye.wmv</a:t>
            </a:r>
            <a:r>
              <a:rPr lang="en-US" sz="1050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314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Basin </a:t>
            </a:r>
            <a:r>
              <a:rPr lang="en-US" sz="3600" dirty="0" smtClean="0"/>
              <a:t>Hydrodynamics – WG Data</a:t>
            </a:r>
            <a:endParaRPr lang="en-US" sz="3600" dirty="0" smtClean="0"/>
          </a:p>
        </p:txBody>
      </p:sp>
      <p:sp>
        <p:nvSpPr>
          <p:cNvPr id="11267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3A307D1B-DAF5-44FD-8CC8-11FFD33D293E}" type="slidenum">
              <a:rPr lang="en-US" smtClean="0"/>
              <a:pPr/>
              <a:t>9</a:t>
            </a:fld>
            <a:endParaRPr lang="en-US" smtClean="0"/>
          </a:p>
        </p:txBody>
      </p:sp>
      <p:pic>
        <p:nvPicPr>
          <p:cNvPr id="7" name="WG_animation.wmv">
            <a:hlinkClick r:id="" action="ppaction://media"/>
          </p:cNvPr>
          <p:cNvPicPr>
            <a:picLocks noGrp="1" noRot="1" noChangeAspect="1"/>
          </p:cNvPicPr>
          <p:nvPr>
            <p:ph sz="quarter" idx="2"/>
            <a:videoFile r:link="rId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81000" y="914400"/>
            <a:ext cx="7924800" cy="59436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378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Watermark">
  <a:themeElements>
    <a:clrScheme name="Watermark 1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8002E"/>
      </a:accent1>
      <a:accent2>
        <a:srgbClr val="0054A6"/>
      </a:accent2>
      <a:accent3>
        <a:srgbClr val="FFFFFF"/>
      </a:accent3>
      <a:accent4>
        <a:srgbClr val="000000"/>
      </a:accent4>
      <a:accent5>
        <a:srgbClr val="CAAAAD"/>
      </a:accent5>
      <a:accent6>
        <a:srgbClr val="004B96"/>
      </a:accent6>
      <a:hlink>
        <a:srgbClr val="807F83"/>
      </a:hlink>
      <a:folHlink>
        <a:srgbClr val="34A0FF"/>
      </a:folHlink>
    </a:clrScheme>
    <a:fontScheme name="Watermark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b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Verdana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b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Verdana" pitchFamily="34" charset="0"/>
            <a:cs typeface="Arial" charset="0"/>
          </a:defRPr>
        </a:defPPr>
      </a:lstStyle>
    </a:lnDef>
  </a:objectDefaults>
  <a:extraClrSchemeLst>
    <a:extraClrScheme>
      <a:clrScheme name="Watermar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CCFF"/>
        </a:accent1>
        <a:accent2>
          <a:srgbClr val="D9D8E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C4C4D6"/>
        </a:accent6>
        <a:hlink>
          <a:srgbClr val="6767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2">
        <a:dk1>
          <a:srgbClr val="000000"/>
        </a:dk1>
        <a:lt1>
          <a:srgbClr val="FFFFFF"/>
        </a:lt1>
        <a:dk2>
          <a:srgbClr val="666633"/>
        </a:dk2>
        <a:lt2>
          <a:srgbClr val="5F5F5F"/>
        </a:lt2>
        <a:accent1>
          <a:srgbClr val="FFCC00"/>
        </a:accent1>
        <a:accent2>
          <a:srgbClr val="EFF0B2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D9D9A1"/>
        </a:accent6>
        <a:hlink>
          <a:srgbClr val="808000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3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9BB0CB"/>
        </a:accent1>
        <a:accent2>
          <a:srgbClr val="D1E0CE"/>
        </a:accent2>
        <a:accent3>
          <a:srgbClr val="FFFFFF"/>
        </a:accent3>
        <a:accent4>
          <a:srgbClr val="000000"/>
        </a:accent4>
        <a:accent5>
          <a:srgbClr val="CBD4E2"/>
        </a:accent5>
        <a:accent6>
          <a:srgbClr val="BDCBBA"/>
        </a:accent6>
        <a:hlink>
          <a:srgbClr val="8EA642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4">
        <a:dk1>
          <a:srgbClr val="333300"/>
        </a:dk1>
        <a:lt1>
          <a:srgbClr val="FFFFCC"/>
        </a:lt1>
        <a:dk2>
          <a:srgbClr val="336600"/>
        </a:dk2>
        <a:lt2>
          <a:srgbClr val="FFFFCC"/>
        </a:lt2>
        <a:accent1>
          <a:srgbClr val="99CC00"/>
        </a:accent1>
        <a:accent2>
          <a:srgbClr val="669900"/>
        </a:accent2>
        <a:accent3>
          <a:srgbClr val="ADB8AA"/>
        </a:accent3>
        <a:accent4>
          <a:srgbClr val="DADAAE"/>
        </a:accent4>
        <a:accent5>
          <a:srgbClr val="CAE2AA"/>
        </a:accent5>
        <a:accent6>
          <a:srgbClr val="5C8A00"/>
        </a:accent6>
        <a:hlink>
          <a:srgbClr val="CC9900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5">
        <a:dk1>
          <a:srgbClr val="424458"/>
        </a:dk1>
        <a:lt1>
          <a:srgbClr val="FFFFFF"/>
        </a:lt1>
        <a:dk2>
          <a:srgbClr val="004A48"/>
        </a:dk2>
        <a:lt2>
          <a:srgbClr val="FFFFFF"/>
        </a:lt2>
        <a:accent1>
          <a:srgbClr val="83B200"/>
        </a:accent1>
        <a:accent2>
          <a:srgbClr val="006260"/>
        </a:accent2>
        <a:accent3>
          <a:srgbClr val="AAB1B1"/>
        </a:accent3>
        <a:accent4>
          <a:srgbClr val="DADADA"/>
        </a:accent4>
        <a:accent5>
          <a:srgbClr val="C1D5AA"/>
        </a:accent5>
        <a:accent6>
          <a:srgbClr val="005856"/>
        </a:accent6>
        <a:hlink>
          <a:srgbClr val="6666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6">
        <a:dk1>
          <a:srgbClr val="000000"/>
        </a:dk1>
        <a:lt1>
          <a:srgbClr val="FFFFFF"/>
        </a:lt1>
        <a:dk2>
          <a:srgbClr val="1C2046"/>
        </a:dk2>
        <a:lt2>
          <a:srgbClr val="FFFFFF"/>
        </a:lt2>
        <a:accent1>
          <a:srgbClr val="00CCFF"/>
        </a:accent1>
        <a:accent2>
          <a:srgbClr val="2D226E"/>
        </a:accent2>
        <a:accent3>
          <a:srgbClr val="ABABB0"/>
        </a:accent3>
        <a:accent4>
          <a:srgbClr val="DADADA"/>
        </a:accent4>
        <a:accent5>
          <a:srgbClr val="AAE2FF"/>
        </a:accent5>
        <a:accent6>
          <a:srgbClr val="281E63"/>
        </a:accent6>
        <a:hlink>
          <a:srgbClr val="666699"/>
        </a:hlink>
        <a:folHlink>
          <a:srgbClr val="99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7">
        <a:dk1>
          <a:srgbClr val="424458"/>
        </a:dk1>
        <a:lt1>
          <a:srgbClr val="FFFFFF"/>
        </a:lt1>
        <a:dk2>
          <a:srgbClr val="000066"/>
        </a:dk2>
        <a:lt2>
          <a:srgbClr val="FFFFFF"/>
        </a:lt2>
        <a:accent1>
          <a:srgbClr val="6666FF"/>
        </a:accent1>
        <a:accent2>
          <a:srgbClr val="333399"/>
        </a:accent2>
        <a:accent3>
          <a:srgbClr val="AAAAB8"/>
        </a:accent3>
        <a:accent4>
          <a:srgbClr val="DADADA"/>
        </a:accent4>
        <a:accent5>
          <a:srgbClr val="B8B8FF"/>
        </a:accent5>
        <a:accent6>
          <a:srgbClr val="2D2D8A"/>
        </a:accent6>
        <a:hlink>
          <a:srgbClr val="FF99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8">
        <a:dk1>
          <a:srgbClr val="1C1C1C"/>
        </a:dk1>
        <a:lt1>
          <a:srgbClr val="FFFFCC"/>
        </a:lt1>
        <a:dk2>
          <a:srgbClr val="390B20"/>
        </a:dk2>
        <a:lt2>
          <a:srgbClr val="FFFFCC"/>
        </a:lt2>
        <a:accent1>
          <a:srgbClr val="FF916F"/>
        </a:accent1>
        <a:accent2>
          <a:srgbClr val="561450"/>
        </a:accent2>
        <a:accent3>
          <a:srgbClr val="AEAAAB"/>
        </a:accent3>
        <a:accent4>
          <a:srgbClr val="DADAAE"/>
        </a:accent4>
        <a:accent5>
          <a:srgbClr val="FFC7BB"/>
        </a:accent5>
        <a:accent6>
          <a:srgbClr val="4D1148"/>
        </a:accent6>
        <a:hlink>
          <a:srgbClr val="637D95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9">
        <a:dk1>
          <a:srgbClr val="4C0000"/>
        </a:dk1>
        <a:lt1>
          <a:srgbClr val="FFFFFF"/>
        </a:lt1>
        <a:dk2>
          <a:srgbClr val="722104"/>
        </a:dk2>
        <a:lt2>
          <a:srgbClr val="FFFFFF"/>
        </a:lt2>
        <a:accent1>
          <a:srgbClr val="CC6600"/>
        </a:accent1>
        <a:accent2>
          <a:srgbClr val="8A2E00"/>
        </a:accent2>
        <a:accent3>
          <a:srgbClr val="BCABAA"/>
        </a:accent3>
        <a:accent4>
          <a:srgbClr val="DADADA"/>
        </a:accent4>
        <a:accent5>
          <a:srgbClr val="E2B8AA"/>
        </a:accent5>
        <a:accent6>
          <a:srgbClr val="7D2900"/>
        </a:accent6>
        <a:hlink>
          <a:srgbClr val="FFCC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10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54A6"/>
        </a:accent1>
        <a:accent2>
          <a:srgbClr val="98002E"/>
        </a:accent2>
        <a:accent3>
          <a:srgbClr val="FFFFFF"/>
        </a:accent3>
        <a:accent4>
          <a:srgbClr val="000000"/>
        </a:accent4>
        <a:accent5>
          <a:srgbClr val="AAB3D0"/>
        </a:accent5>
        <a:accent6>
          <a:srgbClr val="890029"/>
        </a:accent6>
        <a:hlink>
          <a:srgbClr val="807F83"/>
        </a:hlink>
        <a:folHlink>
          <a:srgbClr val="34A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1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8002E"/>
        </a:accent1>
        <a:accent2>
          <a:srgbClr val="0054A6"/>
        </a:accent2>
        <a:accent3>
          <a:srgbClr val="FFFFFF"/>
        </a:accent3>
        <a:accent4>
          <a:srgbClr val="000000"/>
        </a:accent4>
        <a:accent5>
          <a:srgbClr val="CAAAAD"/>
        </a:accent5>
        <a:accent6>
          <a:srgbClr val="004B96"/>
        </a:accent6>
        <a:hlink>
          <a:srgbClr val="807F83"/>
        </a:hlink>
        <a:folHlink>
          <a:srgbClr val="34A0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PPT_Template</Template>
  <TotalTime>14785</TotalTime>
  <Words>587</Words>
  <Application>Microsoft Office PowerPoint</Application>
  <PresentationFormat>On-screen Show (4:3)</PresentationFormat>
  <Paragraphs>161</Paragraphs>
  <Slides>24</Slides>
  <Notes>5</Notes>
  <HiddenSlides>0</HiddenSlides>
  <MMClips>14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Verdana</vt:lpstr>
      <vt:lpstr>Arial</vt:lpstr>
      <vt:lpstr>Wingdings</vt:lpstr>
      <vt:lpstr>Times New Roman</vt:lpstr>
      <vt:lpstr>Wingdings 2</vt:lpstr>
      <vt:lpstr>Watermark</vt:lpstr>
      <vt:lpstr>MathType 6.0 Equation</vt:lpstr>
      <vt:lpstr>Experimental Study of Solitary Wave Evolution over A 3D Shallow Shelf </vt:lpstr>
      <vt:lpstr>Slide 2</vt:lpstr>
      <vt:lpstr>Experiment#1 Setup</vt:lpstr>
      <vt:lpstr> Instrument Layout</vt:lpstr>
      <vt:lpstr>Experiment Procedure</vt:lpstr>
      <vt:lpstr>Experiment#1 Setup</vt:lpstr>
      <vt:lpstr>Experiment#1 Setup</vt:lpstr>
      <vt:lpstr>Basin Hydrodynamics</vt:lpstr>
      <vt:lpstr>Basin Hydrodynamics – WG Data</vt:lpstr>
      <vt:lpstr>Max Free Surface Elevation</vt:lpstr>
      <vt:lpstr>Refraction</vt:lpstr>
      <vt:lpstr>Wave Runup</vt:lpstr>
      <vt:lpstr>Wave Runup</vt:lpstr>
      <vt:lpstr>Kinematics @ Shelf Apex</vt:lpstr>
      <vt:lpstr>Turbulent Energy @ (X=13,Y=0)</vt:lpstr>
      <vt:lpstr>Turbulent Energy @ (X=13,Y=0)</vt:lpstr>
      <vt:lpstr>Coherent Structure</vt:lpstr>
      <vt:lpstr>Experiment #2: Bottom Layout</vt:lpstr>
      <vt:lpstr>Future Work – This Summer</vt:lpstr>
      <vt:lpstr>Second Experiment – Add Obstacle</vt:lpstr>
      <vt:lpstr>Second Experiment – Add Obstacle</vt:lpstr>
      <vt:lpstr>Slide 22</vt:lpstr>
      <vt:lpstr>Repeatability</vt:lpstr>
      <vt:lpstr>ADV Filtering</vt:lpstr>
    </vt:vector>
  </TitlesOfParts>
  <Company>Texas A&amp;M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Front Speed of Intrusive  Gravity Currents  H. B. Cheong, J. J. Kuenen, and P. F. Linden, 2006 Journal of Fluid Mechanics, 512, 1-11</dc:title>
  <dc:creator>test</dc:creator>
  <cp:lastModifiedBy>test</cp:lastModifiedBy>
  <cp:revision>417</cp:revision>
  <dcterms:created xsi:type="dcterms:W3CDTF">2006-11-28T18:11:26Z</dcterms:created>
  <dcterms:modified xsi:type="dcterms:W3CDTF">2010-07-03T04:10:23Z</dcterms:modified>
</cp:coreProperties>
</file>