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924" r:id="rId1"/>
  </p:sldMasterIdLst>
  <p:notesMasterIdLst>
    <p:notesMasterId r:id="rId3"/>
  </p:notesMasterIdLst>
  <p:sldIdLst>
    <p:sldId id="266" r:id="rId2"/>
  </p:sldIdLst>
  <p:sldSz cx="30279975" cy="42808525"/>
  <p:notesSz cx="29818013" cy="42346563"/>
  <p:defaultTextStyle>
    <a:defPPr>
      <a:defRPr lang="en-US"/>
    </a:defPPr>
    <a:lvl1pPr marL="0" algn="l" defTabSz="3986027" rtl="0" eaLnBrk="1" latinLnBrk="0" hangingPunct="1">
      <a:defRPr sz="7800" kern="1200">
        <a:solidFill>
          <a:schemeClr val="tx1"/>
        </a:solidFill>
        <a:latin typeface="+mn-lt"/>
        <a:ea typeface="+mn-ea"/>
        <a:cs typeface="+mn-cs"/>
      </a:defRPr>
    </a:lvl1pPr>
    <a:lvl2pPr marL="1993013" algn="l" defTabSz="3986027" rtl="0" eaLnBrk="1" latinLnBrk="0" hangingPunct="1">
      <a:defRPr sz="7800" kern="1200">
        <a:solidFill>
          <a:schemeClr val="tx1"/>
        </a:solidFill>
        <a:latin typeface="+mn-lt"/>
        <a:ea typeface="+mn-ea"/>
        <a:cs typeface="+mn-cs"/>
      </a:defRPr>
    </a:lvl2pPr>
    <a:lvl3pPr marL="3986027" algn="l" defTabSz="3986027" rtl="0" eaLnBrk="1" latinLnBrk="0" hangingPunct="1">
      <a:defRPr sz="7800" kern="1200">
        <a:solidFill>
          <a:schemeClr val="tx1"/>
        </a:solidFill>
        <a:latin typeface="+mn-lt"/>
        <a:ea typeface="+mn-ea"/>
        <a:cs typeface="+mn-cs"/>
      </a:defRPr>
    </a:lvl3pPr>
    <a:lvl4pPr marL="5979040" algn="l" defTabSz="3986027" rtl="0" eaLnBrk="1" latinLnBrk="0" hangingPunct="1">
      <a:defRPr sz="7800" kern="1200">
        <a:solidFill>
          <a:schemeClr val="tx1"/>
        </a:solidFill>
        <a:latin typeface="+mn-lt"/>
        <a:ea typeface="+mn-ea"/>
        <a:cs typeface="+mn-cs"/>
      </a:defRPr>
    </a:lvl4pPr>
    <a:lvl5pPr marL="7972055" algn="l" defTabSz="3986027" rtl="0" eaLnBrk="1" latinLnBrk="0" hangingPunct="1">
      <a:defRPr sz="7800" kern="1200">
        <a:solidFill>
          <a:schemeClr val="tx1"/>
        </a:solidFill>
        <a:latin typeface="+mn-lt"/>
        <a:ea typeface="+mn-ea"/>
        <a:cs typeface="+mn-cs"/>
      </a:defRPr>
    </a:lvl5pPr>
    <a:lvl6pPr marL="9965068" algn="l" defTabSz="3986027" rtl="0" eaLnBrk="1" latinLnBrk="0" hangingPunct="1">
      <a:defRPr sz="7800" kern="1200">
        <a:solidFill>
          <a:schemeClr val="tx1"/>
        </a:solidFill>
        <a:latin typeface="+mn-lt"/>
        <a:ea typeface="+mn-ea"/>
        <a:cs typeface="+mn-cs"/>
      </a:defRPr>
    </a:lvl6pPr>
    <a:lvl7pPr marL="11958086" algn="l" defTabSz="3986027" rtl="0" eaLnBrk="1" latinLnBrk="0" hangingPunct="1">
      <a:defRPr sz="7800" kern="1200">
        <a:solidFill>
          <a:schemeClr val="tx1"/>
        </a:solidFill>
        <a:latin typeface="+mn-lt"/>
        <a:ea typeface="+mn-ea"/>
        <a:cs typeface="+mn-cs"/>
      </a:defRPr>
    </a:lvl7pPr>
    <a:lvl8pPr marL="13951095" algn="l" defTabSz="3986027" rtl="0" eaLnBrk="1" latinLnBrk="0" hangingPunct="1">
      <a:defRPr sz="7800" kern="1200">
        <a:solidFill>
          <a:schemeClr val="tx1"/>
        </a:solidFill>
        <a:latin typeface="+mn-lt"/>
        <a:ea typeface="+mn-ea"/>
        <a:cs typeface="+mn-cs"/>
      </a:defRPr>
    </a:lvl8pPr>
    <a:lvl9pPr marL="15944109" algn="l" defTabSz="3986027" rtl="0" eaLnBrk="1" latinLnBrk="0" hangingPunct="1">
      <a:defRPr sz="7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129" autoAdjust="0"/>
    <p:restoredTop sz="97391" autoAdjust="0"/>
  </p:normalViewPr>
  <p:slideViewPr>
    <p:cSldViewPr>
      <p:cViewPr>
        <p:scale>
          <a:sx n="33" d="100"/>
          <a:sy n="33" d="100"/>
        </p:scale>
        <p:origin x="-1446" y="-78"/>
      </p:cViewPr>
      <p:guideLst>
        <p:guide orient="horz" pos="13483"/>
        <p:guide pos="9537"/>
      </p:guideLst>
    </p:cSldViewPr>
  </p:slideViewPr>
  <p:outlineViewPr>
    <p:cViewPr>
      <p:scale>
        <a:sx n="33" d="100"/>
        <a:sy n="33" d="100"/>
      </p:scale>
      <p:origin x="0" y="0"/>
    </p:cViewPr>
  </p:outlineViewPr>
  <p:notesTextViewPr>
    <p:cViewPr>
      <p:scale>
        <a:sx n="100" d="100"/>
        <a:sy n="100" d="100"/>
      </p:scale>
      <p:origin x="0" y="24"/>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ublic\Documents\PhD\antonios\1st_paper\CCA_for_wave_steepness\graphs_CCA.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Public\Documents\PhD\antonios\1st_paper\CCA_for_wave_steepness\graphs_CCA.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Public\Documents\PhD\antonios\1st_paper\CCA_for_wave_steepness\graphs_CC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manualLayout>
          <c:layoutTarget val="inner"/>
          <c:xMode val="edge"/>
          <c:yMode val="edge"/>
          <c:x val="6.8887813419104729E-2"/>
          <c:y val="3.1698842783838478E-2"/>
          <c:w val="0.90905422561617832"/>
          <c:h val="0.81502234062283951"/>
        </c:manualLayout>
      </c:layout>
      <c:scatterChart>
        <c:scatterStyle val="smoothMarker"/>
        <c:ser>
          <c:idx val="0"/>
          <c:order val="0"/>
          <c:tx>
            <c:strRef>
              <c:f>'full season'!$B$1</c:f>
              <c:strCache>
                <c:ptCount val="1"/>
                <c:pt idx="0">
                  <c:v>SD of bathymetric measurements</c:v>
                </c:pt>
              </c:strCache>
            </c:strRef>
          </c:tx>
          <c:spPr>
            <a:ln w="57150">
              <a:solidFill>
                <a:srgbClr val="0070C0"/>
              </a:solidFill>
            </a:ln>
          </c:spPr>
          <c:marker>
            <c:symbol val="none"/>
          </c:marker>
          <c:xVal>
            <c:numRef>
              <c:f>'full season'!$A$2:$A$61</c:f>
              <c:numCache>
                <c:formatCode>General</c:formatCode>
                <c:ptCount val="60"/>
                <c:pt idx="0">
                  <c:v>750</c:v>
                </c:pt>
                <c:pt idx="1">
                  <c:v>740</c:v>
                </c:pt>
                <c:pt idx="2">
                  <c:v>730</c:v>
                </c:pt>
                <c:pt idx="3">
                  <c:v>720</c:v>
                </c:pt>
                <c:pt idx="4">
                  <c:v>710</c:v>
                </c:pt>
                <c:pt idx="5">
                  <c:v>700</c:v>
                </c:pt>
                <c:pt idx="6">
                  <c:v>690</c:v>
                </c:pt>
                <c:pt idx="7">
                  <c:v>680</c:v>
                </c:pt>
                <c:pt idx="8">
                  <c:v>670</c:v>
                </c:pt>
                <c:pt idx="9">
                  <c:v>660</c:v>
                </c:pt>
                <c:pt idx="10">
                  <c:v>650</c:v>
                </c:pt>
                <c:pt idx="11">
                  <c:v>640</c:v>
                </c:pt>
                <c:pt idx="12">
                  <c:v>630</c:v>
                </c:pt>
                <c:pt idx="13">
                  <c:v>620</c:v>
                </c:pt>
                <c:pt idx="14">
                  <c:v>610</c:v>
                </c:pt>
                <c:pt idx="15">
                  <c:v>600</c:v>
                </c:pt>
                <c:pt idx="16">
                  <c:v>590</c:v>
                </c:pt>
                <c:pt idx="17">
                  <c:v>580</c:v>
                </c:pt>
                <c:pt idx="18">
                  <c:v>570</c:v>
                </c:pt>
                <c:pt idx="19">
                  <c:v>560</c:v>
                </c:pt>
                <c:pt idx="20">
                  <c:v>550</c:v>
                </c:pt>
                <c:pt idx="21">
                  <c:v>540</c:v>
                </c:pt>
                <c:pt idx="22">
                  <c:v>530</c:v>
                </c:pt>
                <c:pt idx="23">
                  <c:v>520</c:v>
                </c:pt>
                <c:pt idx="24">
                  <c:v>510</c:v>
                </c:pt>
                <c:pt idx="25">
                  <c:v>500</c:v>
                </c:pt>
                <c:pt idx="26">
                  <c:v>490</c:v>
                </c:pt>
                <c:pt idx="27">
                  <c:v>480</c:v>
                </c:pt>
                <c:pt idx="28">
                  <c:v>470</c:v>
                </c:pt>
                <c:pt idx="29">
                  <c:v>460</c:v>
                </c:pt>
                <c:pt idx="30">
                  <c:v>450</c:v>
                </c:pt>
                <c:pt idx="31">
                  <c:v>440</c:v>
                </c:pt>
                <c:pt idx="32">
                  <c:v>430</c:v>
                </c:pt>
                <c:pt idx="33">
                  <c:v>420</c:v>
                </c:pt>
                <c:pt idx="34">
                  <c:v>410</c:v>
                </c:pt>
                <c:pt idx="35">
                  <c:v>400</c:v>
                </c:pt>
                <c:pt idx="36">
                  <c:v>390</c:v>
                </c:pt>
                <c:pt idx="37">
                  <c:v>380</c:v>
                </c:pt>
                <c:pt idx="38">
                  <c:v>370</c:v>
                </c:pt>
                <c:pt idx="39">
                  <c:v>360</c:v>
                </c:pt>
                <c:pt idx="40">
                  <c:v>350</c:v>
                </c:pt>
                <c:pt idx="41">
                  <c:v>340</c:v>
                </c:pt>
                <c:pt idx="42">
                  <c:v>330</c:v>
                </c:pt>
                <c:pt idx="43">
                  <c:v>320</c:v>
                </c:pt>
                <c:pt idx="44">
                  <c:v>310</c:v>
                </c:pt>
                <c:pt idx="45">
                  <c:v>300</c:v>
                </c:pt>
                <c:pt idx="46">
                  <c:v>290</c:v>
                </c:pt>
                <c:pt idx="47">
                  <c:v>280</c:v>
                </c:pt>
                <c:pt idx="48">
                  <c:v>270</c:v>
                </c:pt>
                <c:pt idx="49">
                  <c:v>260</c:v>
                </c:pt>
                <c:pt idx="50">
                  <c:v>250</c:v>
                </c:pt>
                <c:pt idx="51">
                  <c:v>240</c:v>
                </c:pt>
                <c:pt idx="52">
                  <c:v>230</c:v>
                </c:pt>
                <c:pt idx="53">
                  <c:v>220</c:v>
                </c:pt>
                <c:pt idx="54">
                  <c:v>210</c:v>
                </c:pt>
                <c:pt idx="55">
                  <c:v>200</c:v>
                </c:pt>
                <c:pt idx="56">
                  <c:v>190</c:v>
                </c:pt>
                <c:pt idx="57">
                  <c:v>180</c:v>
                </c:pt>
                <c:pt idx="58">
                  <c:v>170</c:v>
                </c:pt>
                <c:pt idx="59">
                  <c:v>160</c:v>
                </c:pt>
              </c:numCache>
            </c:numRef>
          </c:xVal>
          <c:yVal>
            <c:numRef>
              <c:f>'full season'!$B$2:$B$61</c:f>
              <c:numCache>
                <c:formatCode>General</c:formatCode>
                <c:ptCount val="60"/>
                <c:pt idx="0">
                  <c:v>0.48325262617700332</c:v>
                </c:pt>
                <c:pt idx="1">
                  <c:v>0.49000737235061192</c:v>
                </c:pt>
                <c:pt idx="2">
                  <c:v>0.46854950576664517</c:v>
                </c:pt>
                <c:pt idx="3">
                  <c:v>0.43349919975925805</c:v>
                </c:pt>
                <c:pt idx="4">
                  <c:v>0.42103473806471697</c:v>
                </c:pt>
                <c:pt idx="5">
                  <c:v>0.47389455972255623</c:v>
                </c:pt>
                <c:pt idx="6">
                  <c:v>0.55044194165609595</c:v>
                </c:pt>
                <c:pt idx="7">
                  <c:v>0.64342573659123692</c:v>
                </c:pt>
                <c:pt idx="8">
                  <c:v>0.72005717772922551</c:v>
                </c:pt>
                <c:pt idx="9">
                  <c:v>0.78885569812329992</c:v>
                </c:pt>
                <c:pt idx="10">
                  <c:v>0.86180055890700502</c:v>
                </c:pt>
                <c:pt idx="11">
                  <c:v>0.86453331911002396</c:v>
                </c:pt>
                <c:pt idx="12">
                  <c:v>0.81129530940125349</c:v>
                </c:pt>
                <c:pt idx="13">
                  <c:v>0.66755960770962364</c:v>
                </c:pt>
                <c:pt idx="14">
                  <c:v>0.57447636020770743</c:v>
                </c:pt>
                <c:pt idx="15">
                  <c:v>0.49025343196385923</c:v>
                </c:pt>
                <c:pt idx="16">
                  <c:v>0.54468078266956665</c:v>
                </c:pt>
                <c:pt idx="17">
                  <c:v>0.6346420564326869</c:v>
                </c:pt>
                <c:pt idx="18">
                  <c:v>0.70952653964753798</c:v>
                </c:pt>
                <c:pt idx="19">
                  <c:v>0.63078012120020299</c:v>
                </c:pt>
                <c:pt idx="20">
                  <c:v>0.65434426217154629</c:v>
                </c:pt>
                <c:pt idx="21">
                  <c:v>0.606956171281826</c:v>
                </c:pt>
                <c:pt idx="22">
                  <c:v>0.61655476811679799</c:v>
                </c:pt>
                <c:pt idx="23">
                  <c:v>0.63904928175481146</c:v>
                </c:pt>
                <c:pt idx="24">
                  <c:v>0.62899008561776204</c:v>
                </c:pt>
                <c:pt idx="25">
                  <c:v>0.61914346616849114</c:v>
                </c:pt>
                <c:pt idx="26">
                  <c:v>0.60672746906824204</c:v>
                </c:pt>
                <c:pt idx="27">
                  <c:v>0.67357540266210503</c:v>
                </c:pt>
                <c:pt idx="28">
                  <c:v>0.76188266581436759</c:v>
                </c:pt>
                <c:pt idx="29">
                  <c:v>0.78276121881065897</c:v>
                </c:pt>
                <c:pt idx="30">
                  <c:v>0.80711619938212043</c:v>
                </c:pt>
                <c:pt idx="31">
                  <c:v>0.73259765756495965</c:v>
                </c:pt>
                <c:pt idx="32">
                  <c:v>0.64913010855629805</c:v>
                </c:pt>
                <c:pt idx="33">
                  <c:v>0.59840936399769018</c:v>
                </c:pt>
                <c:pt idx="34">
                  <c:v>0.64763605990221751</c:v>
                </c:pt>
                <c:pt idx="35">
                  <c:v>0.73057980819094503</c:v>
                </c:pt>
                <c:pt idx="36">
                  <c:v>0.81819114048036901</c:v>
                </c:pt>
                <c:pt idx="37">
                  <c:v>0.86294299493707705</c:v>
                </c:pt>
                <c:pt idx="38">
                  <c:v>0.80616440320627802</c:v>
                </c:pt>
                <c:pt idx="39">
                  <c:v>0.68428401022857011</c:v>
                </c:pt>
                <c:pt idx="40">
                  <c:v>0.57067267498389929</c:v>
                </c:pt>
                <c:pt idx="41">
                  <c:v>0.67069772291740992</c:v>
                </c:pt>
                <c:pt idx="42">
                  <c:v>0.83352916364016705</c:v>
                </c:pt>
                <c:pt idx="43">
                  <c:v>0.86143294672034443</c:v>
                </c:pt>
                <c:pt idx="44">
                  <c:v>0.76565465891809914</c:v>
                </c:pt>
                <c:pt idx="45">
                  <c:v>0.75398131045714945</c:v>
                </c:pt>
                <c:pt idx="46">
                  <c:v>0.6708256430190509</c:v>
                </c:pt>
                <c:pt idx="47">
                  <c:v>0.50147459924416249</c:v>
                </c:pt>
                <c:pt idx="48">
                  <c:v>0.46789201231524846</c:v>
                </c:pt>
                <c:pt idx="49">
                  <c:v>0.59823366753352614</c:v>
                </c:pt>
                <c:pt idx="50">
                  <c:v>0.86824231746350644</c:v>
                </c:pt>
                <c:pt idx="51">
                  <c:v>1.0652441828353698</c:v>
                </c:pt>
                <c:pt idx="52">
                  <c:v>0.97075455391973564</c:v>
                </c:pt>
                <c:pt idx="53">
                  <c:v>0.61192751203715945</c:v>
                </c:pt>
                <c:pt idx="54">
                  <c:v>0.44788048353577803</c:v>
                </c:pt>
                <c:pt idx="55">
                  <c:v>0.43062229235497651</c:v>
                </c:pt>
                <c:pt idx="56">
                  <c:v>0.43024015146008593</c:v>
                </c:pt>
                <c:pt idx="57">
                  <c:v>0.46555980881993297</c:v>
                </c:pt>
                <c:pt idx="58">
                  <c:v>0.48305312598921146</c:v>
                </c:pt>
                <c:pt idx="59">
                  <c:v>0.58030593472185166</c:v>
                </c:pt>
              </c:numCache>
            </c:numRef>
          </c:yVal>
          <c:smooth val="1"/>
        </c:ser>
        <c:ser>
          <c:idx val="1"/>
          <c:order val="1"/>
          <c:tx>
            <c:strRef>
              <c:f>'full season'!$C$1</c:f>
              <c:strCache>
                <c:ptCount val="1"/>
                <c:pt idx="0">
                  <c:v>SD of the reconstucted profiles with the 10 first modes</c:v>
                </c:pt>
              </c:strCache>
            </c:strRef>
          </c:tx>
          <c:spPr>
            <a:ln w="50800">
              <a:solidFill>
                <a:srgbClr val="FF0000"/>
              </a:solidFill>
              <a:prstDash val="solid"/>
            </a:ln>
          </c:spPr>
          <c:marker>
            <c:symbol val="none"/>
          </c:marker>
          <c:xVal>
            <c:numRef>
              <c:f>'full season'!$A$2:$A$61</c:f>
              <c:numCache>
                <c:formatCode>General</c:formatCode>
                <c:ptCount val="60"/>
                <c:pt idx="0">
                  <c:v>750</c:v>
                </c:pt>
                <c:pt idx="1">
                  <c:v>740</c:v>
                </c:pt>
                <c:pt idx="2">
                  <c:v>730</c:v>
                </c:pt>
                <c:pt idx="3">
                  <c:v>720</c:v>
                </c:pt>
                <c:pt idx="4">
                  <c:v>710</c:v>
                </c:pt>
                <c:pt idx="5">
                  <c:v>700</c:v>
                </c:pt>
                <c:pt idx="6">
                  <c:v>690</c:v>
                </c:pt>
                <c:pt idx="7">
                  <c:v>680</c:v>
                </c:pt>
                <c:pt idx="8">
                  <c:v>670</c:v>
                </c:pt>
                <c:pt idx="9">
                  <c:v>660</c:v>
                </c:pt>
                <c:pt idx="10">
                  <c:v>650</c:v>
                </c:pt>
                <c:pt idx="11">
                  <c:v>640</c:v>
                </c:pt>
                <c:pt idx="12">
                  <c:v>630</c:v>
                </c:pt>
                <c:pt idx="13">
                  <c:v>620</c:v>
                </c:pt>
                <c:pt idx="14">
                  <c:v>610</c:v>
                </c:pt>
                <c:pt idx="15">
                  <c:v>600</c:v>
                </c:pt>
                <c:pt idx="16">
                  <c:v>590</c:v>
                </c:pt>
                <c:pt idx="17">
                  <c:v>580</c:v>
                </c:pt>
                <c:pt idx="18">
                  <c:v>570</c:v>
                </c:pt>
                <c:pt idx="19">
                  <c:v>560</c:v>
                </c:pt>
                <c:pt idx="20">
                  <c:v>550</c:v>
                </c:pt>
                <c:pt idx="21">
                  <c:v>540</c:v>
                </c:pt>
                <c:pt idx="22">
                  <c:v>530</c:v>
                </c:pt>
                <c:pt idx="23">
                  <c:v>520</c:v>
                </c:pt>
                <c:pt idx="24">
                  <c:v>510</c:v>
                </c:pt>
                <c:pt idx="25">
                  <c:v>500</c:v>
                </c:pt>
                <c:pt idx="26">
                  <c:v>490</c:v>
                </c:pt>
                <c:pt idx="27">
                  <c:v>480</c:v>
                </c:pt>
                <c:pt idx="28">
                  <c:v>470</c:v>
                </c:pt>
                <c:pt idx="29">
                  <c:v>460</c:v>
                </c:pt>
                <c:pt idx="30">
                  <c:v>450</c:v>
                </c:pt>
                <c:pt idx="31">
                  <c:v>440</c:v>
                </c:pt>
                <c:pt idx="32">
                  <c:v>430</c:v>
                </c:pt>
                <c:pt idx="33">
                  <c:v>420</c:v>
                </c:pt>
                <c:pt idx="34">
                  <c:v>410</c:v>
                </c:pt>
                <c:pt idx="35">
                  <c:v>400</c:v>
                </c:pt>
                <c:pt idx="36">
                  <c:v>390</c:v>
                </c:pt>
                <c:pt idx="37">
                  <c:v>380</c:v>
                </c:pt>
                <c:pt idx="38">
                  <c:v>370</c:v>
                </c:pt>
                <c:pt idx="39">
                  <c:v>360</c:v>
                </c:pt>
                <c:pt idx="40">
                  <c:v>350</c:v>
                </c:pt>
                <c:pt idx="41">
                  <c:v>340</c:v>
                </c:pt>
                <c:pt idx="42">
                  <c:v>330</c:v>
                </c:pt>
                <c:pt idx="43">
                  <c:v>320</c:v>
                </c:pt>
                <c:pt idx="44">
                  <c:v>310</c:v>
                </c:pt>
                <c:pt idx="45">
                  <c:v>300</c:v>
                </c:pt>
                <c:pt idx="46">
                  <c:v>290</c:v>
                </c:pt>
                <c:pt idx="47">
                  <c:v>280</c:v>
                </c:pt>
                <c:pt idx="48">
                  <c:v>270</c:v>
                </c:pt>
                <c:pt idx="49">
                  <c:v>260</c:v>
                </c:pt>
                <c:pt idx="50">
                  <c:v>250</c:v>
                </c:pt>
                <c:pt idx="51">
                  <c:v>240</c:v>
                </c:pt>
                <c:pt idx="52">
                  <c:v>230</c:v>
                </c:pt>
                <c:pt idx="53">
                  <c:v>220</c:v>
                </c:pt>
                <c:pt idx="54">
                  <c:v>210</c:v>
                </c:pt>
                <c:pt idx="55">
                  <c:v>200</c:v>
                </c:pt>
                <c:pt idx="56">
                  <c:v>190</c:v>
                </c:pt>
                <c:pt idx="57">
                  <c:v>180</c:v>
                </c:pt>
                <c:pt idx="58">
                  <c:v>170</c:v>
                </c:pt>
                <c:pt idx="59">
                  <c:v>160</c:v>
                </c:pt>
              </c:numCache>
            </c:numRef>
          </c:xVal>
          <c:yVal>
            <c:numRef>
              <c:f>'full season'!$C$2:$C$61</c:f>
              <c:numCache>
                <c:formatCode>General</c:formatCode>
                <c:ptCount val="60"/>
                <c:pt idx="0">
                  <c:v>0.39344721328812798</c:v>
                </c:pt>
                <c:pt idx="1">
                  <c:v>0.37278111064849501</c:v>
                </c:pt>
                <c:pt idx="2">
                  <c:v>0.34011476681644337</c:v>
                </c:pt>
                <c:pt idx="3">
                  <c:v>0.28525905382104799</c:v>
                </c:pt>
                <c:pt idx="4">
                  <c:v>0.24775853934557701</c:v>
                </c:pt>
                <c:pt idx="5">
                  <c:v>0.29061329968515998</c:v>
                </c:pt>
                <c:pt idx="6">
                  <c:v>0.35019061848392979</c:v>
                </c:pt>
                <c:pt idx="7">
                  <c:v>0.40484135137006011</c:v>
                </c:pt>
                <c:pt idx="8">
                  <c:v>0.44408085269539527</c:v>
                </c:pt>
                <c:pt idx="9">
                  <c:v>0.48164239724045305</c:v>
                </c:pt>
                <c:pt idx="10">
                  <c:v>0.52708365998919005</c:v>
                </c:pt>
                <c:pt idx="11">
                  <c:v>0.54078825411871045</c:v>
                </c:pt>
                <c:pt idx="12">
                  <c:v>0.52939312616649503</c:v>
                </c:pt>
                <c:pt idx="13">
                  <c:v>0.4464722526152165</c:v>
                </c:pt>
                <c:pt idx="14">
                  <c:v>0.36736731972163911</c:v>
                </c:pt>
                <c:pt idx="15">
                  <c:v>0.24553215164992079</c:v>
                </c:pt>
                <c:pt idx="16">
                  <c:v>0.28644718028460864</c:v>
                </c:pt>
                <c:pt idx="17">
                  <c:v>0.365163464466359</c:v>
                </c:pt>
                <c:pt idx="18">
                  <c:v>0.42812129482901323</c:v>
                </c:pt>
                <c:pt idx="19">
                  <c:v>0.43510996474171398</c:v>
                </c:pt>
                <c:pt idx="20">
                  <c:v>0.47105338262018293</c:v>
                </c:pt>
                <c:pt idx="21">
                  <c:v>0.42697209824280352</c:v>
                </c:pt>
                <c:pt idx="22">
                  <c:v>0.40964288629186046</c:v>
                </c:pt>
                <c:pt idx="23">
                  <c:v>0.412757439727028</c:v>
                </c:pt>
                <c:pt idx="24">
                  <c:v>0.42169826473245364</c:v>
                </c:pt>
                <c:pt idx="25">
                  <c:v>0.42186559086761705</c:v>
                </c:pt>
                <c:pt idx="26">
                  <c:v>0.439791624117989</c:v>
                </c:pt>
                <c:pt idx="27">
                  <c:v>0.51294139255784221</c:v>
                </c:pt>
                <c:pt idx="28">
                  <c:v>0.58275763662361246</c:v>
                </c:pt>
                <c:pt idx="29">
                  <c:v>0.58524925294020413</c:v>
                </c:pt>
                <c:pt idx="30">
                  <c:v>0.56620248970950349</c:v>
                </c:pt>
                <c:pt idx="31">
                  <c:v>0.50565411644866864</c:v>
                </c:pt>
                <c:pt idx="32">
                  <c:v>0.38961386690084326</c:v>
                </c:pt>
                <c:pt idx="33">
                  <c:v>0.39203961417604138</c:v>
                </c:pt>
                <c:pt idx="34">
                  <c:v>0.49012989697336024</c:v>
                </c:pt>
                <c:pt idx="35">
                  <c:v>0.5871921246587205</c:v>
                </c:pt>
                <c:pt idx="36">
                  <c:v>0.6505550395534484</c:v>
                </c:pt>
                <c:pt idx="37">
                  <c:v>0.64182481631912947</c:v>
                </c:pt>
                <c:pt idx="38">
                  <c:v>0.5604637715658165</c:v>
                </c:pt>
                <c:pt idx="39">
                  <c:v>0.42972032503020247</c:v>
                </c:pt>
                <c:pt idx="40">
                  <c:v>0.36287386296467733</c:v>
                </c:pt>
                <c:pt idx="41">
                  <c:v>0.40950077048425293</c:v>
                </c:pt>
                <c:pt idx="42">
                  <c:v>0.45504496491138902</c:v>
                </c:pt>
                <c:pt idx="43">
                  <c:v>0.46715874768136501</c:v>
                </c:pt>
                <c:pt idx="44">
                  <c:v>0.40400292596874593</c:v>
                </c:pt>
                <c:pt idx="45">
                  <c:v>0.36512220818911911</c:v>
                </c:pt>
                <c:pt idx="46">
                  <c:v>0.32377537567843123</c:v>
                </c:pt>
                <c:pt idx="47">
                  <c:v>0.29035698242172597</c:v>
                </c:pt>
                <c:pt idx="48">
                  <c:v>0.31404251203003902</c:v>
                </c:pt>
                <c:pt idx="49">
                  <c:v>0.43822956816662323</c:v>
                </c:pt>
                <c:pt idx="50">
                  <c:v>0.63506252290052501</c:v>
                </c:pt>
                <c:pt idx="51">
                  <c:v>0.74342548702292699</c:v>
                </c:pt>
                <c:pt idx="52">
                  <c:v>0.64765046471124499</c:v>
                </c:pt>
                <c:pt idx="53">
                  <c:v>0.31393456384497126</c:v>
                </c:pt>
                <c:pt idx="54">
                  <c:v>0.27674919344873089</c:v>
                </c:pt>
                <c:pt idx="55">
                  <c:v>0.29158250110771522</c:v>
                </c:pt>
                <c:pt idx="56">
                  <c:v>0.26686633349229238</c:v>
                </c:pt>
                <c:pt idx="57">
                  <c:v>0.25874575408491479</c:v>
                </c:pt>
                <c:pt idx="58">
                  <c:v>0.34001636495706766</c:v>
                </c:pt>
                <c:pt idx="59">
                  <c:v>0.40050970043288397</c:v>
                </c:pt>
              </c:numCache>
            </c:numRef>
          </c:yVal>
          <c:smooth val="1"/>
        </c:ser>
        <c:axId val="92792704"/>
        <c:axId val="49188864"/>
      </c:scatterChart>
      <c:valAx>
        <c:axId val="92792704"/>
        <c:scaling>
          <c:orientation val="minMax"/>
          <c:max val="750"/>
          <c:min val="150"/>
        </c:scaling>
        <c:delete val="1"/>
        <c:axPos val="b"/>
        <c:title>
          <c:tx>
            <c:rich>
              <a:bodyPr/>
              <a:lstStyle/>
              <a:p>
                <a:pPr>
                  <a:defRPr/>
                </a:pPr>
                <a:r>
                  <a:rPr lang="en-GB" sz="1200" dirty="0">
                    <a:latin typeface="Times New Roman" pitchFamily="18" charset="0"/>
                    <a:cs typeface="Times New Roman" pitchFamily="18" charset="0"/>
                  </a:rPr>
                  <a:t>Offshore distance from the</a:t>
                </a:r>
                <a:r>
                  <a:rPr lang="en-GB" sz="1200" baseline="0" dirty="0">
                    <a:latin typeface="Times New Roman" pitchFamily="18" charset="0"/>
                    <a:cs typeface="Times New Roman" pitchFamily="18" charset="0"/>
                  </a:rPr>
                  <a:t> </a:t>
                </a:r>
                <a:r>
                  <a:rPr lang="en-GB" sz="1200" dirty="0">
                    <a:latin typeface="Times New Roman" pitchFamily="18" charset="0"/>
                    <a:cs typeface="Times New Roman" pitchFamily="18" charset="0"/>
                  </a:rPr>
                  <a:t>baseline (m)</a:t>
                </a:r>
                <a:endParaRPr lang="el-GR" sz="1200" dirty="0">
                  <a:latin typeface="Times New Roman" pitchFamily="18" charset="0"/>
                  <a:cs typeface="Times New Roman" pitchFamily="18" charset="0"/>
                </a:endParaRPr>
              </a:p>
            </c:rich>
          </c:tx>
          <c:layout>
            <c:manualLayout>
              <c:xMode val="edge"/>
              <c:yMode val="edge"/>
              <c:x val="0.30344028312099747"/>
              <c:y val="0.85616730771805349"/>
            </c:manualLayout>
          </c:layout>
        </c:title>
        <c:numFmt formatCode="General" sourceLinked="1"/>
        <c:majorTickMark val="none"/>
        <c:tickLblPos val="none"/>
        <c:crossAx val="49188864"/>
        <c:crosses val="autoZero"/>
        <c:crossBetween val="midCat"/>
        <c:majorUnit val="600"/>
        <c:minorUnit val="50"/>
      </c:valAx>
      <c:valAx>
        <c:axId val="49188864"/>
        <c:scaling>
          <c:orientation val="minMax"/>
          <c:min val="0.2"/>
        </c:scaling>
        <c:axPos val="l"/>
        <c:majorGridlines/>
        <c:title>
          <c:tx>
            <c:rich>
              <a:bodyPr/>
              <a:lstStyle/>
              <a:p>
                <a:pPr>
                  <a:defRPr/>
                </a:pPr>
                <a:r>
                  <a:rPr lang="en-GB"/>
                  <a:t>SD</a:t>
                </a:r>
                <a:endParaRPr lang="el-GR"/>
              </a:p>
            </c:rich>
          </c:tx>
          <c:layout>
            <c:manualLayout>
              <c:xMode val="edge"/>
              <c:yMode val="edge"/>
              <c:x val="0"/>
              <c:y val="0.43679358492350617"/>
            </c:manualLayout>
          </c:layout>
        </c:title>
        <c:numFmt formatCode="General" sourceLinked="1"/>
        <c:majorTickMark val="none"/>
        <c:tickLblPos val="nextTo"/>
        <c:spPr>
          <a:ln>
            <a:solidFill>
              <a:schemeClr val="bg1">
                <a:lumMod val="50000"/>
              </a:schemeClr>
            </a:solidFill>
          </a:ln>
        </c:spPr>
        <c:crossAx val="92792704"/>
        <c:crosses val="autoZero"/>
        <c:crossBetween val="midCat"/>
        <c:majorUnit val="0.2"/>
      </c:valAx>
    </c:plotArea>
    <c:legend>
      <c:legendPos val="r"/>
      <c:layout>
        <c:manualLayout>
          <c:xMode val="edge"/>
          <c:yMode val="edge"/>
          <c:x val="0.22043895930366483"/>
          <c:y val="3.7236394701197717E-2"/>
          <c:w val="0.69655835894324258"/>
          <c:h val="0.13720338989523065"/>
        </c:manualLayout>
      </c:layout>
      <c:txPr>
        <a:bodyPr/>
        <a:lstStyle/>
        <a:p>
          <a:pPr>
            <a:defRPr sz="1200" b="1" i="0" baseline="0"/>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manualLayout>
          <c:layoutTarget val="inner"/>
          <c:xMode val="edge"/>
          <c:yMode val="edge"/>
          <c:x val="5.8751947000956463E-2"/>
          <c:y val="7.8490711916363337E-2"/>
          <c:w val="0.90905422561617821"/>
          <c:h val="0.81502234062283951"/>
        </c:manualLayout>
      </c:layout>
      <c:scatterChart>
        <c:scatterStyle val="smoothMarker"/>
        <c:ser>
          <c:idx val="0"/>
          <c:order val="0"/>
          <c:tx>
            <c:strRef>
              <c:f>'full season'!$B$1</c:f>
              <c:strCache>
                <c:ptCount val="1"/>
                <c:pt idx="0">
                  <c:v>SD of bathymetric measurements</c:v>
                </c:pt>
              </c:strCache>
            </c:strRef>
          </c:tx>
          <c:spPr>
            <a:ln w="57150">
              <a:solidFill>
                <a:srgbClr val="0070C0"/>
              </a:solidFill>
            </a:ln>
          </c:spPr>
          <c:marker>
            <c:symbol val="none"/>
          </c:marker>
          <c:xVal>
            <c:numRef>
              <c:f>'full season'!$A$2:$A$61</c:f>
              <c:numCache>
                <c:formatCode>General</c:formatCode>
                <c:ptCount val="60"/>
                <c:pt idx="0">
                  <c:v>750</c:v>
                </c:pt>
                <c:pt idx="1">
                  <c:v>740</c:v>
                </c:pt>
                <c:pt idx="2">
                  <c:v>730</c:v>
                </c:pt>
                <c:pt idx="3">
                  <c:v>720</c:v>
                </c:pt>
                <c:pt idx="4">
                  <c:v>710</c:v>
                </c:pt>
                <c:pt idx="5">
                  <c:v>700</c:v>
                </c:pt>
                <c:pt idx="6">
                  <c:v>690</c:v>
                </c:pt>
                <c:pt idx="7">
                  <c:v>680</c:v>
                </c:pt>
                <c:pt idx="8">
                  <c:v>670</c:v>
                </c:pt>
                <c:pt idx="9">
                  <c:v>660</c:v>
                </c:pt>
                <c:pt idx="10">
                  <c:v>650</c:v>
                </c:pt>
                <c:pt idx="11">
                  <c:v>640</c:v>
                </c:pt>
                <c:pt idx="12">
                  <c:v>630</c:v>
                </c:pt>
                <c:pt idx="13">
                  <c:v>620</c:v>
                </c:pt>
                <c:pt idx="14">
                  <c:v>610</c:v>
                </c:pt>
                <c:pt idx="15">
                  <c:v>600</c:v>
                </c:pt>
                <c:pt idx="16">
                  <c:v>590</c:v>
                </c:pt>
                <c:pt idx="17">
                  <c:v>580</c:v>
                </c:pt>
                <c:pt idx="18">
                  <c:v>570</c:v>
                </c:pt>
                <c:pt idx="19">
                  <c:v>560</c:v>
                </c:pt>
                <c:pt idx="20">
                  <c:v>550</c:v>
                </c:pt>
                <c:pt idx="21">
                  <c:v>540</c:v>
                </c:pt>
                <c:pt idx="22">
                  <c:v>530</c:v>
                </c:pt>
                <c:pt idx="23">
                  <c:v>520</c:v>
                </c:pt>
                <c:pt idx="24">
                  <c:v>510</c:v>
                </c:pt>
                <c:pt idx="25">
                  <c:v>500</c:v>
                </c:pt>
                <c:pt idx="26">
                  <c:v>490</c:v>
                </c:pt>
                <c:pt idx="27">
                  <c:v>480</c:v>
                </c:pt>
                <c:pt idx="28">
                  <c:v>470</c:v>
                </c:pt>
                <c:pt idx="29">
                  <c:v>460</c:v>
                </c:pt>
                <c:pt idx="30">
                  <c:v>450</c:v>
                </c:pt>
                <c:pt idx="31">
                  <c:v>440</c:v>
                </c:pt>
                <c:pt idx="32">
                  <c:v>430</c:v>
                </c:pt>
                <c:pt idx="33">
                  <c:v>420</c:v>
                </c:pt>
                <c:pt idx="34">
                  <c:v>410</c:v>
                </c:pt>
                <c:pt idx="35">
                  <c:v>400</c:v>
                </c:pt>
                <c:pt idx="36">
                  <c:v>390</c:v>
                </c:pt>
                <c:pt idx="37">
                  <c:v>380</c:v>
                </c:pt>
                <c:pt idx="38">
                  <c:v>370</c:v>
                </c:pt>
                <c:pt idx="39">
                  <c:v>360</c:v>
                </c:pt>
                <c:pt idx="40">
                  <c:v>350</c:v>
                </c:pt>
                <c:pt idx="41">
                  <c:v>340</c:v>
                </c:pt>
                <c:pt idx="42">
                  <c:v>330</c:v>
                </c:pt>
                <c:pt idx="43">
                  <c:v>320</c:v>
                </c:pt>
                <c:pt idx="44">
                  <c:v>310</c:v>
                </c:pt>
                <c:pt idx="45">
                  <c:v>300</c:v>
                </c:pt>
                <c:pt idx="46">
                  <c:v>290</c:v>
                </c:pt>
                <c:pt idx="47">
                  <c:v>280</c:v>
                </c:pt>
                <c:pt idx="48">
                  <c:v>270</c:v>
                </c:pt>
                <c:pt idx="49">
                  <c:v>260</c:v>
                </c:pt>
                <c:pt idx="50">
                  <c:v>250</c:v>
                </c:pt>
                <c:pt idx="51">
                  <c:v>240</c:v>
                </c:pt>
                <c:pt idx="52">
                  <c:v>230</c:v>
                </c:pt>
                <c:pt idx="53">
                  <c:v>220</c:v>
                </c:pt>
                <c:pt idx="54">
                  <c:v>210</c:v>
                </c:pt>
                <c:pt idx="55">
                  <c:v>200</c:v>
                </c:pt>
                <c:pt idx="56">
                  <c:v>190</c:v>
                </c:pt>
                <c:pt idx="57">
                  <c:v>180</c:v>
                </c:pt>
                <c:pt idx="58">
                  <c:v>170</c:v>
                </c:pt>
                <c:pt idx="59">
                  <c:v>160</c:v>
                </c:pt>
              </c:numCache>
            </c:numRef>
          </c:xVal>
          <c:yVal>
            <c:numRef>
              <c:f>'full season'!$B$2:$B$61</c:f>
              <c:numCache>
                <c:formatCode>General</c:formatCode>
                <c:ptCount val="60"/>
                <c:pt idx="0">
                  <c:v>0.48325262617700332</c:v>
                </c:pt>
                <c:pt idx="1">
                  <c:v>0.49000737235061165</c:v>
                </c:pt>
                <c:pt idx="2">
                  <c:v>0.468549505766645</c:v>
                </c:pt>
                <c:pt idx="3">
                  <c:v>0.43349919975925777</c:v>
                </c:pt>
                <c:pt idx="4">
                  <c:v>0.42103473806471697</c:v>
                </c:pt>
                <c:pt idx="5">
                  <c:v>0.47389455972255606</c:v>
                </c:pt>
                <c:pt idx="6">
                  <c:v>0.55044194165609595</c:v>
                </c:pt>
                <c:pt idx="7">
                  <c:v>0.64342573659123636</c:v>
                </c:pt>
                <c:pt idx="8">
                  <c:v>0.72005717772922551</c:v>
                </c:pt>
                <c:pt idx="9">
                  <c:v>0.78885569812329936</c:v>
                </c:pt>
                <c:pt idx="10">
                  <c:v>0.86180055890700502</c:v>
                </c:pt>
                <c:pt idx="11">
                  <c:v>0.86453331911002396</c:v>
                </c:pt>
                <c:pt idx="12">
                  <c:v>0.81129530940125349</c:v>
                </c:pt>
                <c:pt idx="13">
                  <c:v>0.66755960770962364</c:v>
                </c:pt>
                <c:pt idx="14">
                  <c:v>0.57447636020770787</c:v>
                </c:pt>
                <c:pt idx="15">
                  <c:v>0.49025343196385907</c:v>
                </c:pt>
                <c:pt idx="16">
                  <c:v>0.54468078266956665</c:v>
                </c:pt>
                <c:pt idx="17">
                  <c:v>0.63464205643268612</c:v>
                </c:pt>
                <c:pt idx="18">
                  <c:v>0.70952653964753798</c:v>
                </c:pt>
                <c:pt idx="19">
                  <c:v>0.63078012120020299</c:v>
                </c:pt>
                <c:pt idx="20">
                  <c:v>0.65434426217154584</c:v>
                </c:pt>
                <c:pt idx="21">
                  <c:v>0.606956171281826</c:v>
                </c:pt>
                <c:pt idx="22">
                  <c:v>0.61655476811679799</c:v>
                </c:pt>
                <c:pt idx="23">
                  <c:v>0.63904928175481113</c:v>
                </c:pt>
                <c:pt idx="24">
                  <c:v>0.62899008561776204</c:v>
                </c:pt>
                <c:pt idx="25">
                  <c:v>0.61914346616849036</c:v>
                </c:pt>
                <c:pt idx="26">
                  <c:v>0.60672746906824204</c:v>
                </c:pt>
                <c:pt idx="27">
                  <c:v>0.67357540266210425</c:v>
                </c:pt>
                <c:pt idx="28">
                  <c:v>0.76188266581436759</c:v>
                </c:pt>
                <c:pt idx="29">
                  <c:v>0.78276121881065897</c:v>
                </c:pt>
                <c:pt idx="30">
                  <c:v>0.80711619938212087</c:v>
                </c:pt>
                <c:pt idx="31">
                  <c:v>0.73259765756495965</c:v>
                </c:pt>
                <c:pt idx="32">
                  <c:v>0.64913010855629805</c:v>
                </c:pt>
                <c:pt idx="33">
                  <c:v>0.5984093639976894</c:v>
                </c:pt>
                <c:pt idx="34">
                  <c:v>0.64763605990221751</c:v>
                </c:pt>
                <c:pt idx="35">
                  <c:v>0.73057980819094503</c:v>
                </c:pt>
                <c:pt idx="36">
                  <c:v>0.81819114048036901</c:v>
                </c:pt>
                <c:pt idx="37">
                  <c:v>0.86294299493707705</c:v>
                </c:pt>
                <c:pt idx="38">
                  <c:v>0.80616440320627802</c:v>
                </c:pt>
                <c:pt idx="39">
                  <c:v>0.68428401022856888</c:v>
                </c:pt>
                <c:pt idx="40">
                  <c:v>0.57067267498389884</c:v>
                </c:pt>
                <c:pt idx="41">
                  <c:v>0.67069772291740948</c:v>
                </c:pt>
                <c:pt idx="42">
                  <c:v>0.83352916364016705</c:v>
                </c:pt>
                <c:pt idx="43">
                  <c:v>0.86143294672034487</c:v>
                </c:pt>
                <c:pt idx="44">
                  <c:v>0.76565465891809836</c:v>
                </c:pt>
                <c:pt idx="45">
                  <c:v>0.75398131045714911</c:v>
                </c:pt>
                <c:pt idx="46">
                  <c:v>0.67082564301905023</c:v>
                </c:pt>
                <c:pt idx="47">
                  <c:v>0.50147459924416249</c:v>
                </c:pt>
                <c:pt idx="48">
                  <c:v>0.46789201231524824</c:v>
                </c:pt>
                <c:pt idx="49">
                  <c:v>0.59823366753352503</c:v>
                </c:pt>
                <c:pt idx="50">
                  <c:v>0.86824231746350577</c:v>
                </c:pt>
                <c:pt idx="51">
                  <c:v>1.0652441828353698</c:v>
                </c:pt>
                <c:pt idx="52">
                  <c:v>0.97075455391973564</c:v>
                </c:pt>
                <c:pt idx="53">
                  <c:v>0.61192751203715912</c:v>
                </c:pt>
                <c:pt idx="54">
                  <c:v>0.44788048353577742</c:v>
                </c:pt>
                <c:pt idx="55">
                  <c:v>0.43062229235497612</c:v>
                </c:pt>
                <c:pt idx="56">
                  <c:v>0.43024015146008593</c:v>
                </c:pt>
                <c:pt idx="57">
                  <c:v>0.46555980881993297</c:v>
                </c:pt>
                <c:pt idx="58">
                  <c:v>0.48305312598921124</c:v>
                </c:pt>
                <c:pt idx="59">
                  <c:v>0.5803059347218511</c:v>
                </c:pt>
              </c:numCache>
            </c:numRef>
          </c:yVal>
          <c:smooth val="1"/>
        </c:ser>
        <c:ser>
          <c:idx val="1"/>
          <c:order val="1"/>
          <c:tx>
            <c:strRef>
              <c:f>'full season'!$D$1</c:f>
              <c:strCache>
                <c:ptCount val="1"/>
                <c:pt idx="0">
                  <c:v>SD of the recostructed profiles with mode 1</c:v>
                </c:pt>
              </c:strCache>
            </c:strRef>
          </c:tx>
          <c:spPr>
            <a:ln w="50800">
              <a:solidFill>
                <a:srgbClr val="FF0000"/>
              </a:solidFill>
            </a:ln>
          </c:spPr>
          <c:marker>
            <c:symbol val="none"/>
          </c:marker>
          <c:xVal>
            <c:numRef>
              <c:f>'full season'!$A$2:$A$61</c:f>
              <c:numCache>
                <c:formatCode>General</c:formatCode>
                <c:ptCount val="60"/>
                <c:pt idx="0">
                  <c:v>750</c:v>
                </c:pt>
                <c:pt idx="1">
                  <c:v>740</c:v>
                </c:pt>
                <c:pt idx="2">
                  <c:v>730</c:v>
                </c:pt>
                <c:pt idx="3">
                  <c:v>720</c:v>
                </c:pt>
                <c:pt idx="4">
                  <c:v>710</c:v>
                </c:pt>
                <c:pt idx="5">
                  <c:v>700</c:v>
                </c:pt>
                <c:pt idx="6">
                  <c:v>690</c:v>
                </c:pt>
                <c:pt idx="7">
                  <c:v>680</c:v>
                </c:pt>
                <c:pt idx="8">
                  <c:v>670</c:v>
                </c:pt>
                <c:pt idx="9">
                  <c:v>660</c:v>
                </c:pt>
                <c:pt idx="10">
                  <c:v>650</c:v>
                </c:pt>
                <c:pt idx="11">
                  <c:v>640</c:v>
                </c:pt>
                <c:pt idx="12">
                  <c:v>630</c:v>
                </c:pt>
                <c:pt idx="13">
                  <c:v>620</c:v>
                </c:pt>
                <c:pt idx="14">
                  <c:v>610</c:v>
                </c:pt>
                <c:pt idx="15">
                  <c:v>600</c:v>
                </c:pt>
                <c:pt idx="16">
                  <c:v>590</c:v>
                </c:pt>
                <c:pt idx="17">
                  <c:v>580</c:v>
                </c:pt>
                <c:pt idx="18">
                  <c:v>570</c:v>
                </c:pt>
                <c:pt idx="19">
                  <c:v>560</c:v>
                </c:pt>
                <c:pt idx="20">
                  <c:v>550</c:v>
                </c:pt>
                <c:pt idx="21">
                  <c:v>540</c:v>
                </c:pt>
                <c:pt idx="22">
                  <c:v>530</c:v>
                </c:pt>
                <c:pt idx="23">
                  <c:v>520</c:v>
                </c:pt>
                <c:pt idx="24">
                  <c:v>510</c:v>
                </c:pt>
                <c:pt idx="25">
                  <c:v>500</c:v>
                </c:pt>
                <c:pt idx="26">
                  <c:v>490</c:v>
                </c:pt>
                <c:pt idx="27">
                  <c:v>480</c:v>
                </c:pt>
                <c:pt idx="28">
                  <c:v>470</c:v>
                </c:pt>
                <c:pt idx="29">
                  <c:v>460</c:v>
                </c:pt>
                <c:pt idx="30">
                  <c:v>450</c:v>
                </c:pt>
                <c:pt idx="31">
                  <c:v>440</c:v>
                </c:pt>
                <c:pt idx="32">
                  <c:v>430</c:v>
                </c:pt>
                <c:pt idx="33">
                  <c:v>420</c:v>
                </c:pt>
                <c:pt idx="34">
                  <c:v>410</c:v>
                </c:pt>
                <c:pt idx="35">
                  <c:v>400</c:v>
                </c:pt>
                <c:pt idx="36">
                  <c:v>390</c:v>
                </c:pt>
                <c:pt idx="37">
                  <c:v>380</c:v>
                </c:pt>
                <c:pt idx="38">
                  <c:v>370</c:v>
                </c:pt>
                <c:pt idx="39">
                  <c:v>360</c:v>
                </c:pt>
                <c:pt idx="40">
                  <c:v>350</c:v>
                </c:pt>
                <c:pt idx="41">
                  <c:v>340</c:v>
                </c:pt>
                <c:pt idx="42">
                  <c:v>330</c:v>
                </c:pt>
                <c:pt idx="43">
                  <c:v>320</c:v>
                </c:pt>
                <c:pt idx="44">
                  <c:v>310</c:v>
                </c:pt>
                <c:pt idx="45">
                  <c:v>300</c:v>
                </c:pt>
                <c:pt idx="46">
                  <c:v>290</c:v>
                </c:pt>
                <c:pt idx="47">
                  <c:v>280</c:v>
                </c:pt>
                <c:pt idx="48">
                  <c:v>270</c:v>
                </c:pt>
                <c:pt idx="49">
                  <c:v>260</c:v>
                </c:pt>
                <c:pt idx="50">
                  <c:v>250</c:v>
                </c:pt>
                <c:pt idx="51">
                  <c:v>240</c:v>
                </c:pt>
                <c:pt idx="52">
                  <c:v>230</c:v>
                </c:pt>
                <c:pt idx="53">
                  <c:v>220</c:v>
                </c:pt>
                <c:pt idx="54">
                  <c:v>210</c:v>
                </c:pt>
                <c:pt idx="55">
                  <c:v>200</c:v>
                </c:pt>
                <c:pt idx="56">
                  <c:v>190</c:v>
                </c:pt>
                <c:pt idx="57">
                  <c:v>180</c:v>
                </c:pt>
                <c:pt idx="58">
                  <c:v>170</c:v>
                </c:pt>
                <c:pt idx="59">
                  <c:v>160</c:v>
                </c:pt>
              </c:numCache>
            </c:numRef>
          </c:xVal>
          <c:yVal>
            <c:numRef>
              <c:f>'full season'!$D$2:$D$61</c:f>
              <c:numCache>
                <c:formatCode>General</c:formatCode>
                <c:ptCount val="60"/>
                <c:pt idx="0">
                  <c:v>0.16386192408379588</c:v>
                </c:pt>
                <c:pt idx="1">
                  <c:v>0.14383364704514301</c:v>
                </c:pt>
                <c:pt idx="2">
                  <c:v>0.10643163366862322</c:v>
                </c:pt>
                <c:pt idx="3">
                  <c:v>4.8826132409253299E-2</c:v>
                </c:pt>
                <c:pt idx="4">
                  <c:v>3.8435255789482252E-2</c:v>
                </c:pt>
                <c:pt idx="5">
                  <c:v>0.13461266101633099</c:v>
                </c:pt>
                <c:pt idx="6">
                  <c:v>0.15966094092076899</c:v>
                </c:pt>
                <c:pt idx="7">
                  <c:v>0.15560094333471</c:v>
                </c:pt>
                <c:pt idx="8">
                  <c:v>0.10606864685676802</c:v>
                </c:pt>
                <c:pt idx="9">
                  <c:v>0.12324178004833444</c:v>
                </c:pt>
                <c:pt idx="10">
                  <c:v>0.167889035418578</c:v>
                </c:pt>
                <c:pt idx="11">
                  <c:v>0.17906849071307077</c:v>
                </c:pt>
                <c:pt idx="12">
                  <c:v>0.23719185252691499</c:v>
                </c:pt>
                <c:pt idx="13">
                  <c:v>0.21986151638742762</c:v>
                </c:pt>
                <c:pt idx="14">
                  <c:v>0.16630676534804767</c:v>
                </c:pt>
                <c:pt idx="15">
                  <c:v>4.6560472179434896E-2</c:v>
                </c:pt>
                <c:pt idx="16">
                  <c:v>0.21463868580271744</c:v>
                </c:pt>
                <c:pt idx="17">
                  <c:v>0.34395337355943895</c:v>
                </c:pt>
                <c:pt idx="18">
                  <c:v>0.40152423631202194</c:v>
                </c:pt>
                <c:pt idx="19">
                  <c:v>0.39135840845438524</c:v>
                </c:pt>
                <c:pt idx="20">
                  <c:v>0.39871344835335498</c:v>
                </c:pt>
                <c:pt idx="21">
                  <c:v>0.32442866410414983</c:v>
                </c:pt>
                <c:pt idx="22">
                  <c:v>0.27032446638518842</c:v>
                </c:pt>
                <c:pt idx="23">
                  <c:v>0.23586608590289168</c:v>
                </c:pt>
                <c:pt idx="24">
                  <c:v>0.23386931216579956</c:v>
                </c:pt>
                <c:pt idx="25">
                  <c:v>0.25015912065390006</c:v>
                </c:pt>
                <c:pt idx="26">
                  <c:v>0.25566888466947724</c:v>
                </c:pt>
                <c:pt idx="27">
                  <c:v>0.298157023198306</c:v>
                </c:pt>
                <c:pt idx="28">
                  <c:v>0.33365907120092042</c:v>
                </c:pt>
                <c:pt idx="29">
                  <c:v>0.33272298999192812</c:v>
                </c:pt>
                <c:pt idx="30">
                  <c:v>0.27303545549196773</c:v>
                </c:pt>
                <c:pt idx="31">
                  <c:v>0.140034714082551</c:v>
                </c:pt>
                <c:pt idx="32">
                  <c:v>7.8228765760429669E-2</c:v>
                </c:pt>
                <c:pt idx="33">
                  <c:v>0.23738051245857367</c:v>
                </c:pt>
                <c:pt idx="34">
                  <c:v>0.38374469042939702</c:v>
                </c:pt>
                <c:pt idx="35">
                  <c:v>0.49429743024838579</c:v>
                </c:pt>
                <c:pt idx="36">
                  <c:v>0.53964503239455053</c:v>
                </c:pt>
                <c:pt idx="37">
                  <c:v>0.49930296576461536</c:v>
                </c:pt>
                <c:pt idx="38">
                  <c:v>0.42207964537287912</c:v>
                </c:pt>
                <c:pt idx="39">
                  <c:v>0.26226469549937198</c:v>
                </c:pt>
                <c:pt idx="40">
                  <c:v>8.6617213086067443E-2</c:v>
                </c:pt>
                <c:pt idx="41">
                  <c:v>1.3937756004852501E-2</c:v>
                </c:pt>
                <c:pt idx="42">
                  <c:v>6.2126863715063298E-2</c:v>
                </c:pt>
                <c:pt idx="43">
                  <c:v>0.15240037834220777</c:v>
                </c:pt>
                <c:pt idx="44">
                  <c:v>8.8736381178367768E-2</c:v>
                </c:pt>
                <c:pt idx="45">
                  <c:v>4.3883461569407624E-2</c:v>
                </c:pt>
                <c:pt idx="46">
                  <c:v>3.16474862989512E-2</c:v>
                </c:pt>
                <c:pt idx="47">
                  <c:v>1.45598916132784E-2</c:v>
                </c:pt>
                <c:pt idx="48">
                  <c:v>6.2447783908031775E-3</c:v>
                </c:pt>
                <c:pt idx="49">
                  <c:v>3.5681273931872252E-2</c:v>
                </c:pt>
                <c:pt idx="50">
                  <c:v>8.9273577064927487E-2</c:v>
                </c:pt>
                <c:pt idx="51">
                  <c:v>0.23382086867090388</c:v>
                </c:pt>
                <c:pt idx="52">
                  <c:v>0.28985419811390406</c:v>
                </c:pt>
                <c:pt idx="53">
                  <c:v>9.9087208217605902E-2</c:v>
                </c:pt>
                <c:pt idx="54">
                  <c:v>6.4664262637060099E-2</c:v>
                </c:pt>
                <c:pt idx="55">
                  <c:v>0.225679419008429</c:v>
                </c:pt>
                <c:pt idx="56">
                  <c:v>0.25071200281969308</c:v>
                </c:pt>
                <c:pt idx="57">
                  <c:v>0.20155796222394187</c:v>
                </c:pt>
                <c:pt idx="58">
                  <c:v>0.10862215418475944</c:v>
                </c:pt>
                <c:pt idx="59">
                  <c:v>2.8831818506113528E-2</c:v>
                </c:pt>
              </c:numCache>
            </c:numRef>
          </c:yVal>
          <c:smooth val="1"/>
        </c:ser>
        <c:axId val="49209728"/>
        <c:axId val="49211648"/>
      </c:scatterChart>
      <c:valAx>
        <c:axId val="49209728"/>
        <c:scaling>
          <c:orientation val="minMax"/>
          <c:max val="750"/>
          <c:min val="150"/>
        </c:scaling>
        <c:delete val="1"/>
        <c:axPos val="b"/>
        <c:title>
          <c:tx>
            <c:rich>
              <a:bodyPr/>
              <a:lstStyle/>
              <a:p>
                <a:pPr>
                  <a:defRPr/>
                </a:pPr>
                <a:r>
                  <a:rPr lang="en-GB" sz="1200" dirty="0">
                    <a:latin typeface="Times New Roman" pitchFamily="18" charset="0"/>
                    <a:cs typeface="Times New Roman" pitchFamily="18" charset="0"/>
                  </a:rPr>
                  <a:t>Offshore distance from the baseline (m)</a:t>
                </a:r>
                <a:endParaRPr lang="el-GR" sz="1200" dirty="0">
                  <a:latin typeface="Times New Roman" pitchFamily="18" charset="0"/>
                  <a:cs typeface="Times New Roman" pitchFamily="18" charset="0"/>
                </a:endParaRPr>
              </a:p>
            </c:rich>
          </c:tx>
          <c:layout/>
        </c:title>
        <c:numFmt formatCode="General" sourceLinked="1"/>
        <c:majorTickMark val="none"/>
        <c:tickLblPos val="none"/>
        <c:crossAx val="49211648"/>
        <c:crosses val="autoZero"/>
        <c:crossBetween val="midCat"/>
        <c:majorUnit val="600"/>
        <c:minorUnit val="50"/>
      </c:valAx>
      <c:valAx>
        <c:axId val="49211648"/>
        <c:scaling>
          <c:orientation val="minMax"/>
          <c:min val="0"/>
        </c:scaling>
        <c:axPos val="l"/>
        <c:majorGridlines/>
        <c:title>
          <c:tx>
            <c:rich>
              <a:bodyPr/>
              <a:lstStyle/>
              <a:p>
                <a:pPr>
                  <a:defRPr/>
                </a:pPr>
                <a:r>
                  <a:rPr lang="en-GB"/>
                  <a:t>SD</a:t>
                </a:r>
                <a:endParaRPr lang="el-GR"/>
              </a:p>
            </c:rich>
          </c:tx>
          <c:layout>
            <c:manualLayout>
              <c:xMode val="edge"/>
              <c:yMode val="edge"/>
              <c:x val="0"/>
              <c:y val="0.43679358492350617"/>
            </c:manualLayout>
          </c:layout>
        </c:title>
        <c:numFmt formatCode="General" sourceLinked="1"/>
        <c:majorTickMark val="none"/>
        <c:tickLblPos val="nextTo"/>
        <c:crossAx val="49209728"/>
        <c:crosses val="autoZero"/>
        <c:crossBetween val="midCat"/>
        <c:majorUnit val="0.2"/>
      </c:valAx>
    </c:plotArea>
    <c:legend>
      <c:legendPos val="r"/>
      <c:layout>
        <c:manualLayout>
          <c:xMode val="edge"/>
          <c:yMode val="edge"/>
          <c:x val="0.20740257066652673"/>
          <c:y val="7.8020754505266091E-2"/>
          <c:w val="0.61596758124789996"/>
          <c:h val="0.11314619209559032"/>
        </c:manualLayout>
      </c:layout>
      <c:txPr>
        <a:bodyPr/>
        <a:lstStyle/>
        <a:p>
          <a:pPr>
            <a:defRPr sz="1200" b="1" i="0" baseline="0"/>
          </a:pPr>
          <a:endParaRPr lang="en-US"/>
        </a:p>
      </c:txPr>
    </c:legend>
    <c:plotVisOnly val="1"/>
    <c:dispBlanksAs val="gap"/>
  </c:chart>
  <c:spPr>
    <a:ln w="0">
      <a:noFill/>
    </a:ln>
  </c:sp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manualLayout>
          <c:layoutTarget val="inner"/>
          <c:xMode val="edge"/>
          <c:yMode val="edge"/>
          <c:x val="6.3989924964642023E-2"/>
          <c:y val="9.1770252023279528E-2"/>
          <c:w val="0.90905422561617832"/>
          <c:h val="0.81502234062283951"/>
        </c:manualLayout>
      </c:layout>
      <c:scatterChart>
        <c:scatterStyle val="smoothMarker"/>
        <c:ser>
          <c:idx val="0"/>
          <c:order val="0"/>
          <c:tx>
            <c:strRef>
              <c:f>'full season'!$B$1</c:f>
              <c:strCache>
                <c:ptCount val="1"/>
                <c:pt idx="0">
                  <c:v>SD of bathymetric measurements</c:v>
                </c:pt>
              </c:strCache>
            </c:strRef>
          </c:tx>
          <c:spPr>
            <a:ln w="57150">
              <a:solidFill>
                <a:srgbClr val="0070C0"/>
              </a:solidFill>
            </a:ln>
          </c:spPr>
          <c:marker>
            <c:symbol val="none"/>
          </c:marker>
          <c:xVal>
            <c:numRef>
              <c:f>'full season'!$A$2:$A$61</c:f>
              <c:numCache>
                <c:formatCode>General</c:formatCode>
                <c:ptCount val="60"/>
                <c:pt idx="0">
                  <c:v>750</c:v>
                </c:pt>
                <c:pt idx="1">
                  <c:v>740</c:v>
                </c:pt>
                <c:pt idx="2">
                  <c:v>730</c:v>
                </c:pt>
                <c:pt idx="3">
                  <c:v>720</c:v>
                </c:pt>
                <c:pt idx="4">
                  <c:v>710</c:v>
                </c:pt>
                <c:pt idx="5">
                  <c:v>700</c:v>
                </c:pt>
                <c:pt idx="6">
                  <c:v>690</c:v>
                </c:pt>
                <c:pt idx="7">
                  <c:v>680</c:v>
                </c:pt>
                <c:pt idx="8">
                  <c:v>670</c:v>
                </c:pt>
                <c:pt idx="9">
                  <c:v>660</c:v>
                </c:pt>
                <c:pt idx="10">
                  <c:v>650</c:v>
                </c:pt>
                <c:pt idx="11">
                  <c:v>640</c:v>
                </c:pt>
                <c:pt idx="12">
                  <c:v>630</c:v>
                </c:pt>
                <c:pt idx="13">
                  <c:v>620</c:v>
                </c:pt>
                <c:pt idx="14">
                  <c:v>610</c:v>
                </c:pt>
                <c:pt idx="15">
                  <c:v>600</c:v>
                </c:pt>
                <c:pt idx="16">
                  <c:v>590</c:v>
                </c:pt>
                <c:pt idx="17">
                  <c:v>580</c:v>
                </c:pt>
                <c:pt idx="18">
                  <c:v>570</c:v>
                </c:pt>
                <c:pt idx="19">
                  <c:v>560</c:v>
                </c:pt>
                <c:pt idx="20">
                  <c:v>550</c:v>
                </c:pt>
                <c:pt idx="21">
                  <c:v>540</c:v>
                </c:pt>
                <c:pt idx="22">
                  <c:v>530</c:v>
                </c:pt>
                <c:pt idx="23">
                  <c:v>520</c:v>
                </c:pt>
                <c:pt idx="24">
                  <c:v>510</c:v>
                </c:pt>
                <c:pt idx="25">
                  <c:v>500</c:v>
                </c:pt>
                <c:pt idx="26">
                  <c:v>490</c:v>
                </c:pt>
                <c:pt idx="27">
                  <c:v>480</c:v>
                </c:pt>
                <c:pt idx="28">
                  <c:v>470</c:v>
                </c:pt>
                <c:pt idx="29">
                  <c:v>460</c:v>
                </c:pt>
                <c:pt idx="30">
                  <c:v>450</c:v>
                </c:pt>
                <c:pt idx="31">
                  <c:v>440</c:v>
                </c:pt>
                <c:pt idx="32">
                  <c:v>430</c:v>
                </c:pt>
                <c:pt idx="33">
                  <c:v>420</c:v>
                </c:pt>
                <c:pt idx="34">
                  <c:v>410</c:v>
                </c:pt>
                <c:pt idx="35">
                  <c:v>400</c:v>
                </c:pt>
                <c:pt idx="36">
                  <c:v>390</c:v>
                </c:pt>
                <c:pt idx="37">
                  <c:v>380</c:v>
                </c:pt>
                <c:pt idx="38">
                  <c:v>370</c:v>
                </c:pt>
                <c:pt idx="39">
                  <c:v>360</c:v>
                </c:pt>
                <c:pt idx="40">
                  <c:v>350</c:v>
                </c:pt>
                <c:pt idx="41">
                  <c:v>340</c:v>
                </c:pt>
                <c:pt idx="42">
                  <c:v>330</c:v>
                </c:pt>
                <c:pt idx="43">
                  <c:v>320</c:v>
                </c:pt>
                <c:pt idx="44">
                  <c:v>310</c:v>
                </c:pt>
                <c:pt idx="45">
                  <c:v>300</c:v>
                </c:pt>
                <c:pt idx="46">
                  <c:v>290</c:v>
                </c:pt>
                <c:pt idx="47">
                  <c:v>280</c:v>
                </c:pt>
                <c:pt idx="48">
                  <c:v>270</c:v>
                </c:pt>
                <c:pt idx="49">
                  <c:v>260</c:v>
                </c:pt>
                <c:pt idx="50">
                  <c:v>250</c:v>
                </c:pt>
                <c:pt idx="51">
                  <c:v>240</c:v>
                </c:pt>
                <c:pt idx="52">
                  <c:v>230</c:v>
                </c:pt>
                <c:pt idx="53">
                  <c:v>220</c:v>
                </c:pt>
                <c:pt idx="54">
                  <c:v>210</c:v>
                </c:pt>
                <c:pt idx="55">
                  <c:v>200</c:v>
                </c:pt>
                <c:pt idx="56">
                  <c:v>190</c:v>
                </c:pt>
                <c:pt idx="57">
                  <c:v>180</c:v>
                </c:pt>
                <c:pt idx="58">
                  <c:v>170</c:v>
                </c:pt>
                <c:pt idx="59">
                  <c:v>160</c:v>
                </c:pt>
              </c:numCache>
            </c:numRef>
          </c:xVal>
          <c:yVal>
            <c:numRef>
              <c:f>'full season'!$B$2:$B$61</c:f>
              <c:numCache>
                <c:formatCode>General</c:formatCode>
                <c:ptCount val="60"/>
                <c:pt idx="0">
                  <c:v>0.48325262617700332</c:v>
                </c:pt>
                <c:pt idx="1">
                  <c:v>0.49000737235061154</c:v>
                </c:pt>
                <c:pt idx="2">
                  <c:v>0.46854950576664495</c:v>
                </c:pt>
                <c:pt idx="3">
                  <c:v>0.43349919975925766</c:v>
                </c:pt>
                <c:pt idx="4">
                  <c:v>0.42103473806471697</c:v>
                </c:pt>
                <c:pt idx="5">
                  <c:v>0.47389455972255601</c:v>
                </c:pt>
                <c:pt idx="6">
                  <c:v>0.55044194165609595</c:v>
                </c:pt>
                <c:pt idx="7">
                  <c:v>0.64342573659123625</c:v>
                </c:pt>
                <c:pt idx="8">
                  <c:v>0.72005717772922551</c:v>
                </c:pt>
                <c:pt idx="9">
                  <c:v>0.78885569812329925</c:v>
                </c:pt>
                <c:pt idx="10">
                  <c:v>0.86180055890700502</c:v>
                </c:pt>
                <c:pt idx="11">
                  <c:v>0.86453331911002396</c:v>
                </c:pt>
                <c:pt idx="12">
                  <c:v>0.81129530940125349</c:v>
                </c:pt>
                <c:pt idx="13">
                  <c:v>0.66755960770962364</c:v>
                </c:pt>
                <c:pt idx="14">
                  <c:v>0.57447636020770798</c:v>
                </c:pt>
                <c:pt idx="15">
                  <c:v>0.49025343196385901</c:v>
                </c:pt>
                <c:pt idx="16">
                  <c:v>0.54468078266956665</c:v>
                </c:pt>
                <c:pt idx="17">
                  <c:v>0.6346420564326859</c:v>
                </c:pt>
                <c:pt idx="18">
                  <c:v>0.70952653964753798</c:v>
                </c:pt>
                <c:pt idx="19">
                  <c:v>0.63078012120020299</c:v>
                </c:pt>
                <c:pt idx="20">
                  <c:v>0.65434426217154573</c:v>
                </c:pt>
                <c:pt idx="21">
                  <c:v>0.606956171281826</c:v>
                </c:pt>
                <c:pt idx="22">
                  <c:v>0.61655476811679799</c:v>
                </c:pt>
                <c:pt idx="23">
                  <c:v>0.63904928175481102</c:v>
                </c:pt>
                <c:pt idx="24">
                  <c:v>0.62899008561776204</c:v>
                </c:pt>
                <c:pt idx="25">
                  <c:v>0.61914346616849014</c:v>
                </c:pt>
                <c:pt idx="26">
                  <c:v>0.60672746906824204</c:v>
                </c:pt>
                <c:pt idx="27">
                  <c:v>0.67357540266210403</c:v>
                </c:pt>
                <c:pt idx="28">
                  <c:v>0.76188266581436759</c:v>
                </c:pt>
                <c:pt idx="29">
                  <c:v>0.78276121881065897</c:v>
                </c:pt>
                <c:pt idx="30">
                  <c:v>0.80711619938212098</c:v>
                </c:pt>
                <c:pt idx="31">
                  <c:v>0.73259765756495965</c:v>
                </c:pt>
                <c:pt idx="32">
                  <c:v>0.64913010855629805</c:v>
                </c:pt>
                <c:pt idx="33">
                  <c:v>0.59840936399768963</c:v>
                </c:pt>
                <c:pt idx="34">
                  <c:v>0.64763605990221751</c:v>
                </c:pt>
                <c:pt idx="35">
                  <c:v>0.73057980819094503</c:v>
                </c:pt>
                <c:pt idx="36">
                  <c:v>0.81819114048036901</c:v>
                </c:pt>
                <c:pt idx="37">
                  <c:v>0.86294299493707705</c:v>
                </c:pt>
                <c:pt idx="38">
                  <c:v>0.80616440320627802</c:v>
                </c:pt>
                <c:pt idx="39">
                  <c:v>0.68428401022856877</c:v>
                </c:pt>
                <c:pt idx="40">
                  <c:v>0.57067267498389873</c:v>
                </c:pt>
                <c:pt idx="41">
                  <c:v>0.67069772291740926</c:v>
                </c:pt>
                <c:pt idx="42">
                  <c:v>0.83352916364016705</c:v>
                </c:pt>
                <c:pt idx="43">
                  <c:v>0.86143294672034498</c:v>
                </c:pt>
                <c:pt idx="44">
                  <c:v>0.76565465891809814</c:v>
                </c:pt>
                <c:pt idx="45">
                  <c:v>0.753981310457149</c:v>
                </c:pt>
                <c:pt idx="46">
                  <c:v>0.67082564301905001</c:v>
                </c:pt>
                <c:pt idx="47">
                  <c:v>0.50147459924416249</c:v>
                </c:pt>
                <c:pt idx="48">
                  <c:v>0.46789201231524813</c:v>
                </c:pt>
                <c:pt idx="49">
                  <c:v>0.59823366753352503</c:v>
                </c:pt>
                <c:pt idx="50">
                  <c:v>0.86824231746350555</c:v>
                </c:pt>
                <c:pt idx="51">
                  <c:v>1.0652441828353698</c:v>
                </c:pt>
                <c:pt idx="52">
                  <c:v>0.97075455391973564</c:v>
                </c:pt>
                <c:pt idx="53">
                  <c:v>0.611927512037159</c:v>
                </c:pt>
                <c:pt idx="54">
                  <c:v>0.44788048353577736</c:v>
                </c:pt>
                <c:pt idx="55">
                  <c:v>0.43062229235497601</c:v>
                </c:pt>
                <c:pt idx="56">
                  <c:v>0.43024015146008593</c:v>
                </c:pt>
                <c:pt idx="57">
                  <c:v>0.46555980881993297</c:v>
                </c:pt>
                <c:pt idx="58">
                  <c:v>0.48305312598921113</c:v>
                </c:pt>
                <c:pt idx="59">
                  <c:v>0.58030593472185121</c:v>
                </c:pt>
              </c:numCache>
            </c:numRef>
          </c:yVal>
          <c:smooth val="1"/>
        </c:ser>
        <c:ser>
          <c:idx val="1"/>
          <c:order val="1"/>
          <c:tx>
            <c:strRef>
              <c:f>'full season'!$E$1</c:f>
              <c:strCache>
                <c:ptCount val="1"/>
                <c:pt idx="0">
                  <c:v>SD of the recostructed profiles with mode 2</c:v>
                </c:pt>
              </c:strCache>
            </c:strRef>
          </c:tx>
          <c:spPr>
            <a:ln w="50800">
              <a:solidFill>
                <a:srgbClr val="FF0000"/>
              </a:solidFill>
            </a:ln>
          </c:spPr>
          <c:marker>
            <c:symbol val="none"/>
          </c:marker>
          <c:xVal>
            <c:numRef>
              <c:f>'full season'!$A$2:$A$61</c:f>
              <c:numCache>
                <c:formatCode>General</c:formatCode>
                <c:ptCount val="60"/>
                <c:pt idx="0">
                  <c:v>750</c:v>
                </c:pt>
                <c:pt idx="1">
                  <c:v>740</c:v>
                </c:pt>
                <c:pt idx="2">
                  <c:v>730</c:v>
                </c:pt>
                <c:pt idx="3">
                  <c:v>720</c:v>
                </c:pt>
                <c:pt idx="4">
                  <c:v>710</c:v>
                </c:pt>
                <c:pt idx="5">
                  <c:v>700</c:v>
                </c:pt>
                <c:pt idx="6">
                  <c:v>690</c:v>
                </c:pt>
                <c:pt idx="7">
                  <c:v>680</c:v>
                </c:pt>
                <c:pt idx="8">
                  <c:v>670</c:v>
                </c:pt>
                <c:pt idx="9">
                  <c:v>660</c:v>
                </c:pt>
                <c:pt idx="10">
                  <c:v>650</c:v>
                </c:pt>
                <c:pt idx="11">
                  <c:v>640</c:v>
                </c:pt>
                <c:pt idx="12">
                  <c:v>630</c:v>
                </c:pt>
                <c:pt idx="13">
                  <c:v>620</c:v>
                </c:pt>
                <c:pt idx="14">
                  <c:v>610</c:v>
                </c:pt>
                <c:pt idx="15">
                  <c:v>600</c:v>
                </c:pt>
                <c:pt idx="16">
                  <c:v>590</c:v>
                </c:pt>
                <c:pt idx="17">
                  <c:v>580</c:v>
                </c:pt>
                <c:pt idx="18">
                  <c:v>570</c:v>
                </c:pt>
                <c:pt idx="19">
                  <c:v>560</c:v>
                </c:pt>
                <c:pt idx="20">
                  <c:v>550</c:v>
                </c:pt>
                <c:pt idx="21">
                  <c:v>540</c:v>
                </c:pt>
                <c:pt idx="22">
                  <c:v>530</c:v>
                </c:pt>
                <c:pt idx="23">
                  <c:v>520</c:v>
                </c:pt>
                <c:pt idx="24">
                  <c:v>510</c:v>
                </c:pt>
                <c:pt idx="25">
                  <c:v>500</c:v>
                </c:pt>
                <c:pt idx="26">
                  <c:v>490</c:v>
                </c:pt>
                <c:pt idx="27">
                  <c:v>480</c:v>
                </c:pt>
                <c:pt idx="28">
                  <c:v>470</c:v>
                </c:pt>
                <c:pt idx="29">
                  <c:v>460</c:v>
                </c:pt>
                <c:pt idx="30">
                  <c:v>450</c:v>
                </c:pt>
                <c:pt idx="31">
                  <c:v>440</c:v>
                </c:pt>
                <c:pt idx="32">
                  <c:v>430</c:v>
                </c:pt>
                <c:pt idx="33">
                  <c:v>420</c:v>
                </c:pt>
                <c:pt idx="34">
                  <c:v>410</c:v>
                </c:pt>
                <c:pt idx="35">
                  <c:v>400</c:v>
                </c:pt>
                <c:pt idx="36">
                  <c:v>390</c:v>
                </c:pt>
                <c:pt idx="37">
                  <c:v>380</c:v>
                </c:pt>
                <c:pt idx="38">
                  <c:v>370</c:v>
                </c:pt>
                <c:pt idx="39">
                  <c:v>360</c:v>
                </c:pt>
                <c:pt idx="40">
                  <c:v>350</c:v>
                </c:pt>
                <c:pt idx="41">
                  <c:v>340</c:v>
                </c:pt>
                <c:pt idx="42">
                  <c:v>330</c:v>
                </c:pt>
                <c:pt idx="43">
                  <c:v>320</c:v>
                </c:pt>
                <c:pt idx="44">
                  <c:v>310</c:v>
                </c:pt>
                <c:pt idx="45">
                  <c:v>300</c:v>
                </c:pt>
                <c:pt idx="46">
                  <c:v>290</c:v>
                </c:pt>
                <c:pt idx="47">
                  <c:v>280</c:v>
                </c:pt>
                <c:pt idx="48">
                  <c:v>270</c:v>
                </c:pt>
                <c:pt idx="49">
                  <c:v>260</c:v>
                </c:pt>
                <c:pt idx="50">
                  <c:v>250</c:v>
                </c:pt>
                <c:pt idx="51">
                  <c:v>240</c:v>
                </c:pt>
                <c:pt idx="52">
                  <c:v>230</c:v>
                </c:pt>
                <c:pt idx="53">
                  <c:v>220</c:v>
                </c:pt>
                <c:pt idx="54">
                  <c:v>210</c:v>
                </c:pt>
                <c:pt idx="55">
                  <c:v>200</c:v>
                </c:pt>
                <c:pt idx="56">
                  <c:v>190</c:v>
                </c:pt>
                <c:pt idx="57">
                  <c:v>180</c:v>
                </c:pt>
                <c:pt idx="58">
                  <c:v>170</c:v>
                </c:pt>
                <c:pt idx="59">
                  <c:v>160</c:v>
                </c:pt>
              </c:numCache>
            </c:numRef>
          </c:xVal>
          <c:yVal>
            <c:numRef>
              <c:f>'full season'!$E$2:$E$61</c:f>
              <c:numCache>
                <c:formatCode>General</c:formatCode>
                <c:ptCount val="60"/>
                <c:pt idx="0">
                  <c:v>0.32783962446391002</c:v>
                </c:pt>
                <c:pt idx="1">
                  <c:v>0.298259883506721</c:v>
                </c:pt>
                <c:pt idx="2">
                  <c:v>0.263579535188525</c:v>
                </c:pt>
                <c:pt idx="3">
                  <c:v>0.18927016684148754</c:v>
                </c:pt>
                <c:pt idx="4">
                  <c:v>9.7284053651473801E-2</c:v>
                </c:pt>
                <c:pt idx="5">
                  <c:v>3.0588389571048202E-3</c:v>
                </c:pt>
                <c:pt idx="6">
                  <c:v>7.2571768235996995E-2</c:v>
                </c:pt>
                <c:pt idx="7">
                  <c:v>0.13879735270844062</c:v>
                </c:pt>
                <c:pt idx="8">
                  <c:v>0.15700498620726683</c:v>
                </c:pt>
                <c:pt idx="9">
                  <c:v>0.15727904151206601</c:v>
                </c:pt>
                <c:pt idx="10">
                  <c:v>0.184064501418089</c:v>
                </c:pt>
                <c:pt idx="11">
                  <c:v>0.19048056562832888</c:v>
                </c:pt>
                <c:pt idx="12">
                  <c:v>0.16305457671503187</c:v>
                </c:pt>
                <c:pt idx="13">
                  <c:v>0.17733311945297348</c:v>
                </c:pt>
                <c:pt idx="14">
                  <c:v>0.157100261698882</c:v>
                </c:pt>
                <c:pt idx="15">
                  <c:v>6.9117467200512775E-2</c:v>
                </c:pt>
                <c:pt idx="16">
                  <c:v>2.7979557406048801E-2</c:v>
                </c:pt>
                <c:pt idx="17">
                  <c:v>1.3814493387627505E-2</c:v>
                </c:pt>
                <c:pt idx="18">
                  <c:v>9.5266638045396701E-2</c:v>
                </c:pt>
                <c:pt idx="19">
                  <c:v>0.14523102270367597</c:v>
                </c:pt>
                <c:pt idx="20">
                  <c:v>0.20187135452620841</c:v>
                </c:pt>
                <c:pt idx="21">
                  <c:v>0.23083003508624148</c:v>
                </c:pt>
                <c:pt idx="22">
                  <c:v>0.24645909033655147</c:v>
                </c:pt>
                <c:pt idx="23">
                  <c:v>0.268936812817542</c:v>
                </c:pt>
                <c:pt idx="24">
                  <c:v>0.28150905222233374</c:v>
                </c:pt>
                <c:pt idx="25">
                  <c:v>0.26491404312328298</c:v>
                </c:pt>
                <c:pt idx="26">
                  <c:v>0.29691458444977736</c:v>
                </c:pt>
                <c:pt idx="27">
                  <c:v>0.37029165234177375</c:v>
                </c:pt>
                <c:pt idx="28">
                  <c:v>0.44224404768238973</c:v>
                </c:pt>
                <c:pt idx="29">
                  <c:v>0.45939814756109099</c:v>
                </c:pt>
                <c:pt idx="30">
                  <c:v>0.47920575429059276</c:v>
                </c:pt>
                <c:pt idx="31">
                  <c:v>0.46140279212862001</c:v>
                </c:pt>
                <c:pt idx="32">
                  <c:v>0.33058996799015167</c:v>
                </c:pt>
                <c:pt idx="33">
                  <c:v>0.19862323005517599</c:v>
                </c:pt>
                <c:pt idx="34">
                  <c:v>7.7336006635277121E-2</c:v>
                </c:pt>
                <c:pt idx="35">
                  <c:v>7.6052732568759997E-3</c:v>
                </c:pt>
                <c:pt idx="36">
                  <c:v>8.4575096568945241E-2</c:v>
                </c:pt>
                <c:pt idx="37">
                  <c:v>0.13902028906646774</c:v>
                </c:pt>
                <c:pt idx="38">
                  <c:v>0.18190155146997344</c:v>
                </c:pt>
                <c:pt idx="39">
                  <c:v>0.19567028336683001</c:v>
                </c:pt>
                <c:pt idx="40">
                  <c:v>0.29240104146238299</c:v>
                </c:pt>
                <c:pt idx="41">
                  <c:v>0.36655270674064766</c:v>
                </c:pt>
                <c:pt idx="42">
                  <c:v>0.34867752761329202</c:v>
                </c:pt>
                <c:pt idx="43">
                  <c:v>0.26447157381208813</c:v>
                </c:pt>
                <c:pt idx="44">
                  <c:v>0.24539956584176253</c:v>
                </c:pt>
                <c:pt idx="45">
                  <c:v>0.20182545222466797</c:v>
                </c:pt>
                <c:pt idx="46">
                  <c:v>0.11730232719383595</c:v>
                </c:pt>
                <c:pt idx="47">
                  <c:v>5.3403772897836932E-2</c:v>
                </c:pt>
                <c:pt idx="48">
                  <c:v>0.21632113020226362</c:v>
                </c:pt>
                <c:pt idx="49">
                  <c:v>0.33917212496212401</c:v>
                </c:pt>
                <c:pt idx="50">
                  <c:v>0.42396923394170932</c:v>
                </c:pt>
                <c:pt idx="51">
                  <c:v>0.36325639049699199</c:v>
                </c:pt>
                <c:pt idx="52">
                  <c:v>0.23490239714829292</c:v>
                </c:pt>
                <c:pt idx="53">
                  <c:v>2.6265495485847196E-2</c:v>
                </c:pt>
                <c:pt idx="54">
                  <c:v>0.21941099652554974</c:v>
                </c:pt>
                <c:pt idx="55">
                  <c:v>0.16398288262826041</c:v>
                </c:pt>
                <c:pt idx="56">
                  <c:v>5.0289580812257699E-2</c:v>
                </c:pt>
                <c:pt idx="57">
                  <c:v>4.4732292237456436E-2</c:v>
                </c:pt>
                <c:pt idx="58">
                  <c:v>0.20648987368966901</c:v>
                </c:pt>
                <c:pt idx="59">
                  <c:v>0.26151851705939932</c:v>
                </c:pt>
              </c:numCache>
            </c:numRef>
          </c:yVal>
          <c:smooth val="1"/>
        </c:ser>
        <c:axId val="92801664"/>
        <c:axId val="49287936"/>
      </c:scatterChart>
      <c:valAx>
        <c:axId val="92801664"/>
        <c:scaling>
          <c:orientation val="minMax"/>
          <c:max val="750"/>
          <c:min val="150"/>
        </c:scaling>
        <c:delete val="1"/>
        <c:axPos val="b"/>
        <c:title>
          <c:tx>
            <c:rich>
              <a:bodyPr/>
              <a:lstStyle/>
              <a:p>
                <a:pPr>
                  <a:defRPr/>
                </a:pPr>
                <a:r>
                  <a:rPr lang="en-GB" sz="1200" dirty="0">
                    <a:latin typeface="Times New Roman" pitchFamily="18" charset="0"/>
                    <a:cs typeface="Times New Roman" pitchFamily="18" charset="0"/>
                  </a:rPr>
                  <a:t>Offshore distance from the baseline (m)</a:t>
                </a:r>
                <a:endParaRPr lang="el-GR" sz="1200" dirty="0">
                  <a:latin typeface="Times New Roman" pitchFamily="18" charset="0"/>
                  <a:cs typeface="Times New Roman" pitchFamily="18" charset="0"/>
                </a:endParaRPr>
              </a:p>
            </c:rich>
          </c:tx>
          <c:layout>
            <c:manualLayout>
              <c:xMode val="edge"/>
              <c:yMode val="edge"/>
              <c:x val="0.34870511803598025"/>
              <c:y val="0.90679267474554093"/>
            </c:manualLayout>
          </c:layout>
        </c:title>
        <c:numFmt formatCode="General" sourceLinked="1"/>
        <c:majorTickMark val="none"/>
        <c:tickLblPos val="none"/>
        <c:crossAx val="49287936"/>
        <c:crosses val="autoZero"/>
        <c:crossBetween val="midCat"/>
        <c:majorUnit val="600"/>
        <c:minorUnit val="50"/>
      </c:valAx>
      <c:valAx>
        <c:axId val="49287936"/>
        <c:scaling>
          <c:orientation val="minMax"/>
          <c:min val="0"/>
        </c:scaling>
        <c:axPos val="l"/>
        <c:majorGridlines/>
        <c:title>
          <c:tx>
            <c:rich>
              <a:bodyPr/>
              <a:lstStyle/>
              <a:p>
                <a:pPr>
                  <a:defRPr/>
                </a:pPr>
                <a:r>
                  <a:rPr lang="en-GB"/>
                  <a:t>SD</a:t>
                </a:r>
                <a:endParaRPr lang="el-GR"/>
              </a:p>
            </c:rich>
          </c:tx>
          <c:layout>
            <c:manualLayout>
              <c:xMode val="edge"/>
              <c:yMode val="edge"/>
              <c:x val="0"/>
              <c:y val="0.43679358492350617"/>
            </c:manualLayout>
          </c:layout>
        </c:title>
        <c:numFmt formatCode="General" sourceLinked="1"/>
        <c:majorTickMark val="none"/>
        <c:tickLblPos val="nextTo"/>
        <c:crossAx val="92801664"/>
        <c:crosses val="autoZero"/>
        <c:crossBetween val="midCat"/>
      </c:valAx>
    </c:plotArea>
    <c:legend>
      <c:legendPos val="r"/>
      <c:layout>
        <c:manualLayout>
          <c:xMode val="edge"/>
          <c:yMode val="edge"/>
          <c:x val="0.2392693006712662"/>
          <c:y val="9.7213401454636403E-2"/>
          <c:w val="0.58388220943421631"/>
          <c:h val="0.11314619209559032"/>
        </c:manualLayout>
      </c:layout>
      <c:txPr>
        <a:bodyPr/>
        <a:lstStyle/>
        <a:p>
          <a:pPr>
            <a:defRPr sz="1200" b="1" i="0" baseline="0"/>
          </a:pPr>
          <a:endParaRPr lang="en-US"/>
        </a:p>
      </c:txPr>
    </c:legend>
    <c:plotVisOnly val="1"/>
    <c:dispBlanksAs val="gap"/>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0.44084</cdr:x>
      <cdr:y>0.05567</cdr:y>
    </cdr:from>
    <cdr:to>
      <cdr:x>0.53244</cdr:x>
      <cdr:y>0.26124</cdr:y>
    </cdr:to>
    <cdr:sp macro="" textlink="">
      <cdr:nvSpPr>
        <cdr:cNvPr id="2" name="1 - TextBox"/>
        <cdr:cNvSpPr txBox="1"/>
      </cdr:nvSpPr>
      <cdr:spPr>
        <a:xfrm xmlns:a="http://schemas.openxmlformats.org/drawingml/2006/main">
          <a:off x="4400551" y="2476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0.44084</cdr:x>
      <cdr:y>0.05567</cdr:y>
    </cdr:from>
    <cdr:to>
      <cdr:x>0.53244</cdr:x>
      <cdr:y>0.26124</cdr:y>
    </cdr:to>
    <cdr:sp macro="" textlink="">
      <cdr:nvSpPr>
        <cdr:cNvPr id="3" name="1 - TextBox"/>
        <cdr:cNvSpPr txBox="1"/>
      </cdr:nvSpPr>
      <cdr:spPr>
        <a:xfrm xmlns:a="http://schemas.openxmlformats.org/drawingml/2006/main">
          <a:off x="4400551" y="2476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2.xml><?xml version="1.0" encoding="utf-8"?>
<c:userShapes xmlns:c="http://schemas.openxmlformats.org/drawingml/2006/chart">
  <cdr:relSizeAnchor xmlns:cdr="http://schemas.openxmlformats.org/drawingml/2006/chartDrawing">
    <cdr:from>
      <cdr:x>0.44084</cdr:x>
      <cdr:y>0.05567</cdr:y>
    </cdr:from>
    <cdr:to>
      <cdr:x>0.53244</cdr:x>
      <cdr:y>0.26124</cdr:y>
    </cdr:to>
    <cdr:sp macro="" textlink="">
      <cdr:nvSpPr>
        <cdr:cNvPr id="2" name="1 - TextBox"/>
        <cdr:cNvSpPr txBox="1"/>
      </cdr:nvSpPr>
      <cdr:spPr>
        <a:xfrm xmlns:a="http://schemas.openxmlformats.org/drawingml/2006/main">
          <a:off x="4400551" y="2476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12921138" cy="2117327"/>
          </a:xfrm>
          <a:prstGeom prst="rect">
            <a:avLst/>
          </a:prstGeom>
        </p:spPr>
        <p:txBody>
          <a:bodyPr vert="horz" lIns="394587" tIns="197291" rIns="394587" bIns="197291" rtlCol="0"/>
          <a:lstStyle>
            <a:lvl1pPr algn="l">
              <a:defRPr sz="5000"/>
            </a:lvl1pPr>
          </a:lstStyle>
          <a:p>
            <a:endParaRPr lang="en-GB"/>
          </a:p>
        </p:txBody>
      </p:sp>
      <p:sp>
        <p:nvSpPr>
          <p:cNvPr id="3" name="Date Placeholder 2"/>
          <p:cNvSpPr>
            <a:spLocks noGrp="1"/>
          </p:cNvSpPr>
          <p:nvPr>
            <p:ph type="dt" idx="1"/>
          </p:nvPr>
        </p:nvSpPr>
        <p:spPr>
          <a:xfrm>
            <a:off x="16889981" y="5"/>
            <a:ext cx="12921138" cy="2117327"/>
          </a:xfrm>
          <a:prstGeom prst="rect">
            <a:avLst/>
          </a:prstGeom>
        </p:spPr>
        <p:txBody>
          <a:bodyPr vert="horz" lIns="394587" tIns="197291" rIns="394587" bIns="197291" rtlCol="0"/>
          <a:lstStyle>
            <a:lvl1pPr algn="r">
              <a:defRPr sz="5000"/>
            </a:lvl1pPr>
          </a:lstStyle>
          <a:p>
            <a:fld id="{4C812D84-14EF-49D1-8A0D-E9106F2520FB}" type="datetimeFigureOut">
              <a:rPr lang="en-GB" smtClean="0"/>
              <a:pPr/>
              <a:t>25/06/2012</a:t>
            </a:fld>
            <a:endParaRPr lang="en-GB"/>
          </a:p>
        </p:txBody>
      </p:sp>
      <p:sp>
        <p:nvSpPr>
          <p:cNvPr id="4" name="Slide Image Placeholder 3"/>
          <p:cNvSpPr>
            <a:spLocks noGrp="1" noRot="1" noChangeAspect="1"/>
          </p:cNvSpPr>
          <p:nvPr>
            <p:ph type="sldImg" idx="2"/>
          </p:nvPr>
        </p:nvSpPr>
        <p:spPr>
          <a:xfrm>
            <a:off x="9294813" y="3181350"/>
            <a:ext cx="11228387" cy="15878175"/>
          </a:xfrm>
          <a:prstGeom prst="rect">
            <a:avLst/>
          </a:prstGeom>
          <a:noFill/>
          <a:ln w="12700">
            <a:solidFill>
              <a:prstClr val="black"/>
            </a:solidFill>
          </a:ln>
        </p:spPr>
        <p:txBody>
          <a:bodyPr vert="horz" lIns="394587" tIns="197291" rIns="394587" bIns="197291" rtlCol="0" anchor="ctr"/>
          <a:lstStyle/>
          <a:p>
            <a:endParaRPr lang="en-GB"/>
          </a:p>
        </p:txBody>
      </p:sp>
      <p:sp>
        <p:nvSpPr>
          <p:cNvPr id="5" name="Notes Placeholder 4"/>
          <p:cNvSpPr>
            <a:spLocks noGrp="1"/>
          </p:cNvSpPr>
          <p:nvPr>
            <p:ph type="body" sz="quarter" idx="3"/>
          </p:nvPr>
        </p:nvSpPr>
        <p:spPr>
          <a:xfrm>
            <a:off x="2981806" y="20114629"/>
            <a:ext cx="23854409" cy="19055951"/>
          </a:xfrm>
          <a:prstGeom prst="rect">
            <a:avLst/>
          </a:prstGeom>
        </p:spPr>
        <p:txBody>
          <a:bodyPr vert="horz" lIns="394587" tIns="197291" rIns="394587" bIns="19729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5" y="40221890"/>
            <a:ext cx="12921138" cy="2117327"/>
          </a:xfrm>
          <a:prstGeom prst="rect">
            <a:avLst/>
          </a:prstGeom>
        </p:spPr>
        <p:txBody>
          <a:bodyPr vert="horz" lIns="394587" tIns="197291" rIns="394587" bIns="197291" rtlCol="0" anchor="b"/>
          <a:lstStyle>
            <a:lvl1pPr algn="l">
              <a:defRPr sz="5000"/>
            </a:lvl1pPr>
          </a:lstStyle>
          <a:p>
            <a:endParaRPr lang="en-GB"/>
          </a:p>
        </p:txBody>
      </p:sp>
      <p:sp>
        <p:nvSpPr>
          <p:cNvPr id="7" name="Slide Number Placeholder 6"/>
          <p:cNvSpPr>
            <a:spLocks noGrp="1"/>
          </p:cNvSpPr>
          <p:nvPr>
            <p:ph type="sldNum" sz="quarter" idx="5"/>
          </p:nvPr>
        </p:nvSpPr>
        <p:spPr>
          <a:xfrm>
            <a:off x="16889981" y="40221890"/>
            <a:ext cx="12921138" cy="2117327"/>
          </a:xfrm>
          <a:prstGeom prst="rect">
            <a:avLst/>
          </a:prstGeom>
        </p:spPr>
        <p:txBody>
          <a:bodyPr vert="horz" lIns="394587" tIns="197291" rIns="394587" bIns="197291" rtlCol="0" anchor="b"/>
          <a:lstStyle>
            <a:lvl1pPr algn="r">
              <a:defRPr sz="5000"/>
            </a:lvl1pPr>
          </a:lstStyle>
          <a:p>
            <a:fld id="{3D232477-FEEA-413D-8BC1-B8181737AF38}" type="slidenum">
              <a:rPr lang="en-GB" smtClean="0"/>
              <a:pPr/>
              <a:t>‹#›</a:t>
            </a:fld>
            <a:endParaRPr lang="en-GB"/>
          </a:p>
        </p:txBody>
      </p:sp>
    </p:spTree>
    <p:extLst>
      <p:ext uri="{BB962C8B-B14F-4D97-AF65-F5344CB8AC3E}">
        <p14:creationId xmlns="" xmlns:p14="http://schemas.microsoft.com/office/powerpoint/2010/main" val="155264358"/>
      </p:ext>
    </p:extLst>
  </p:cSld>
  <p:clrMap bg1="lt1" tx1="dk1" bg2="lt2" tx2="dk2" accent1="accent1" accent2="accent2" accent3="accent3" accent4="accent4" accent5="accent5" accent6="accent6" hlink="hlink" folHlink="folHlink"/>
  <p:notesStyle>
    <a:lvl1pPr marL="0" algn="l" defTabSz="3986027" rtl="0" eaLnBrk="1" latinLnBrk="0" hangingPunct="1">
      <a:defRPr sz="5100" kern="1200">
        <a:solidFill>
          <a:schemeClr val="tx1"/>
        </a:solidFill>
        <a:latin typeface="+mn-lt"/>
        <a:ea typeface="+mn-ea"/>
        <a:cs typeface="+mn-cs"/>
      </a:defRPr>
    </a:lvl1pPr>
    <a:lvl2pPr marL="1993013" algn="l" defTabSz="3986027" rtl="0" eaLnBrk="1" latinLnBrk="0" hangingPunct="1">
      <a:defRPr sz="5100" kern="1200">
        <a:solidFill>
          <a:schemeClr val="tx1"/>
        </a:solidFill>
        <a:latin typeface="+mn-lt"/>
        <a:ea typeface="+mn-ea"/>
        <a:cs typeface="+mn-cs"/>
      </a:defRPr>
    </a:lvl2pPr>
    <a:lvl3pPr marL="3986027" algn="l" defTabSz="3986027" rtl="0" eaLnBrk="1" latinLnBrk="0" hangingPunct="1">
      <a:defRPr sz="5100" kern="1200">
        <a:solidFill>
          <a:schemeClr val="tx1"/>
        </a:solidFill>
        <a:latin typeface="+mn-lt"/>
        <a:ea typeface="+mn-ea"/>
        <a:cs typeface="+mn-cs"/>
      </a:defRPr>
    </a:lvl3pPr>
    <a:lvl4pPr marL="5979040" algn="l" defTabSz="3986027" rtl="0" eaLnBrk="1" latinLnBrk="0" hangingPunct="1">
      <a:defRPr sz="5100" kern="1200">
        <a:solidFill>
          <a:schemeClr val="tx1"/>
        </a:solidFill>
        <a:latin typeface="+mn-lt"/>
        <a:ea typeface="+mn-ea"/>
        <a:cs typeface="+mn-cs"/>
      </a:defRPr>
    </a:lvl4pPr>
    <a:lvl5pPr marL="7972055" algn="l" defTabSz="3986027" rtl="0" eaLnBrk="1" latinLnBrk="0" hangingPunct="1">
      <a:defRPr sz="5100" kern="1200">
        <a:solidFill>
          <a:schemeClr val="tx1"/>
        </a:solidFill>
        <a:latin typeface="+mn-lt"/>
        <a:ea typeface="+mn-ea"/>
        <a:cs typeface="+mn-cs"/>
      </a:defRPr>
    </a:lvl5pPr>
    <a:lvl6pPr marL="9965068" algn="l" defTabSz="3986027" rtl="0" eaLnBrk="1" latinLnBrk="0" hangingPunct="1">
      <a:defRPr sz="5100" kern="1200">
        <a:solidFill>
          <a:schemeClr val="tx1"/>
        </a:solidFill>
        <a:latin typeface="+mn-lt"/>
        <a:ea typeface="+mn-ea"/>
        <a:cs typeface="+mn-cs"/>
      </a:defRPr>
    </a:lvl6pPr>
    <a:lvl7pPr marL="11958086" algn="l" defTabSz="3986027" rtl="0" eaLnBrk="1" latinLnBrk="0" hangingPunct="1">
      <a:defRPr sz="5100" kern="1200">
        <a:solidFill>
          <a:schemeClr val="tx1"/>
        </a:solidFill>
        <a:latin typeface="+mn-lt"/>
        <a:ea typeface="+mn-ea"/>
        <a:cs typeface="+mn-cs"/>
      </a:defRPr>
    </a:lvl7pPr>
    <a:lvl8pPr marL="13951095" algn="l" defTabSz="3986027" rtl="0" eaLnBrk="1" latinLnBrk="0" hangingPunct="1">
      <a:defRPr sz="5100" kern="1200">
        <a:solidFill>
          <a:schemeClr val="tx1"/>
        </a:solidFill>
        <a:latin typeface="+mn-lt"/>
        <a:ea typeface="+mn-ea"/>
        <a:cs typeface="+mn-cs"/>
      </a:defRPr>
    </a:lvl8pPr>
    <a:lvl9pPr marL="15944109" algn="l" defTabSz="3986027" rtl="0" eaLnBrk="1" latinLnBrk="0" hangingPunct="1">
      <a:defRPr sz="5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94813" y="3181350"/>
            <a:ext cx="11228387" cy="15878175"/>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232477-FEEA-413D-8BC1-B8181737AF38}"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70998" y="13298399"/>
            <a:ext cx="25737979" cy="9176087"/>
          </a:xfrm>
        </p:spPr>
        <p:txBody>
          <a:bodyPr/>
          <a:lstStyle/>
          <a:p>
            <a:r>
              <a:rPr lang="el-GR" smtClean="0"/>
              <a:t>Kλικ για επεξεργασία του τίτλου</a:t>
            </a:r>
            <a:endParaRPr lang="en-GB"/>
          </a:p>
        </p:txBody>
      </p:sp>
      <p:sp>
        <p:nvSpPr>
          <p:cNvPr id="3" name="2 - Υπότιτλος"/>
          <p:cNvSpPr>
            <a:spLocks noGrp="1"/>
          </p:cNvSpPr>
          <p:nvPr>
            <p:ph type="subTitle" idx="1"/>
          </p:nvPr>
        </p:nvSpPr>
        <p:spPr>
          <a:xfrm>
            <a:off x="4541996" y="24258163"/>
            <a:ext cx="21195983" cy="10939957"/>
          </a:xfrm>
        </p:spPr>
        <p:txBody>
          <a:bodyPr/>
          <a:lstStyle>
            <a:lvl1pPr marL="0" indent="0" algn="ctr">
              <a:buNone/>
              <a:defRPr>
                <a:solidFill>
                  <a:schemeClr val="tx1">
                    <a:tint val="75000"/>
                  </a:schemeClr>
                </a:solidFill>
              </a:defRPr>
            </a:lvl1pPr>
            <a:lvl2pPr marL="2088027" indent="0" algn="ctr">
              <a:buNone/>
              <a:defRPr>
                <a:solidFill>
                  <a:schemeClr val="tx1">
                    <a:tint val="75000"/>
                  </a:schemeClr>
                </a:solidFill>
              </a:defRPr>
            </a:lvl2pPr>
            <a:lvl3pPr marL="4176055" indent="0" algn="ctr">
              <a:buNone/>
              <a:defRPr>
                <a:solidFill>
                  <a:schemeClr val="tx1">
                    <a:tint val="75000"/>
                  </a:schemeClr>
                </a:solidFill>
              </a:defRPr>
            </a:lvl3pPr>
            <a:lvl4pPr marL="6264088" indent="0" algn="ctr">
              <a:buNone/>
              <a:defRPr>
                <a:solidFill>
                  <a:schemeClr val="tx1">
                    <a:tint val="75000"/>
                  </a:schemeClr>
                </a:solidFill>
              </a:defRPr>
            </a:lvl4pPr>
            <a:lvl5pPr marL="8352115" indent="0" algn="ctr">
              <a:buNone/>
              <a:defRPr>
                <a:solidFill>
                  <a:schemeClr val="tx1">
                    <a:tint val="75000"/>
                  </a:schemeClr>
                </a:solidFill>
              </a:defRPr>
            </a:lvl5pPr>
            <a:lvl6pPr marL="10440143" indent="0" algn="ctr">
              <a:buNone/>
              <a:defRPr>
                <a:solidFill>
                  <a:schemeClr val="tx1">
                    <a:tint val="75000"/>
                  </a:schemeClr>
                </a:solidFill>
              </a:defRPr>
            </a:lvl6pPr>
            <a:lvl7pPr marL="12528174" indent="0" algn="ctr">
              <a:buNone/>
              <a:defRPr>
                <a:solidFill>
                  <a:schemeClr val="tx1">
                    <a:tint val="75000"/>
                  </a:schemeClr>
                </a:solidFill>
              </a:defRPr>
            </a:lvl7pPr>
            <a:lvl8pPr marL="14616202" indent="0" algn="ctr">
              <a:buNone/>
              <a:defRPr>
                <a:solidFill>
                  <a:schemeClr val="tx1">
                    <a:tint val="75000"/>
                  </a:schemeClr>
                </a:solidFill>
              </a:defRPr>
            </a:lvl8pPr>
            <a:lvl9pPr marL="16704229"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GB"/>
          </a:p>
        </p:txBody>
      </p:sp>
      <p:sp>
        <p:nvSpPr>
          <p:cNvPr id="4" name="3 - Θέση ημερομηνίας"/>
          <p:cNvSpPr>
            <a:spLocks noGrp="1"/>
          </p:cNvSpPr>
          <p:nvPr>
            <p:ph type="dt" sz="half" idx="10"/>
          </p:nvPr>
        </p:nvSpPr>
        <p:spPr/>
        <p:txBody>
          <a:bodyPr/>
          <a:lstStyle/>
          <a:p>
            <a:fld id="{B9C24C79-D4E7-46D5-9ED1-1F527F46F859}" type="datetimeFigureOut">
              <a:rPr lang="en-GB" smtClean="0"/>
              <a:pPr/>
              <a:t>25/06/2012</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193BA664-D16B-4151-931E-85940A6C780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ημερομηνίας"/>
          <p:cNvSpPr>
            <a:spLocks noGrp="1"/>
          </p:cNvSpPr>
          <p:nvPr>
            <p:ph type="dt" sz="half" idx="10"/>
          </p:nvPr>
        </p:nvSpPr>
        <p:spPr/>
        <p:txBody>
          <a:bodyPr/>
          <a:lstStyle/>
          <a:p>
            <a:fld id="{B9C24C79-D4E7-46D5-9ED1-1F527F46F859}" type="datetimeFigureOut">
              <a:rPr lang="en-GB" smtClean="0"/>
              <a:pPr/>
              <a:t>25/06/2012</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193BA664-D16B-4151-931E-85940A6C780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21952982" y="1714329"/>
            <a:ext cx="6812994" cy="36525977"/>
          </a:xfrm>
        </p:spPr>
        <p:txBody>
          <a:bodyPr vert="eaVert"/>
          <a:lstStyle/>
          <a:p>
            <a:r>
              <a:rPr lang="el-GR" smtClean="0"/>
              <a:t>Kλικ για επεξεργασία του τίτλου</a:t>
            </a:r>
            <a:endParaRPr lang="en-GB"/>
          </a:p>
        </p:txBody>
      </p:sp>
      <p:sp>
        <p:nvSpPr>
          <p:cNvPr id="3" name="2 - Θέση κατακόρυφου κειμένου"/>
          <p:cNvSpPr>
            <a:spLocks noGrp="1"/>
          </p:cNvSpPr>
          <p:nvPr>
            <p:ph type="body" orient="vert" idx="1"/>
          </p:nvPr>
        </p:nvSpPr>
        <p:spPr>
          <a:xfrm>
            <a:off x="1514000" y="1714329"/>
            <a:ext cx="19934316" cy="36525977"/>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ημερομηνίας"/>
          <p:cNvSpPr>
            <a:spLocks noGrp="1"/>
          </p:cNvSpPr>
          <p:nvPr>
            <p:ph type="dt" sz="half" idx="10"/>
          </p:nvPr>
        </p:nvSpPr>
        <p:spPr/>
        <p:txBody>
          <a:bodyPr/>
          <a:lstStyle/>
          <a:p>
            <a:fld id="{B9C24C79-D4E7-46D5-9ED1-1F527F46F859}" type="datetimeFigureOut">
              <a:rPr lang="en-GB" smtClean="0"/>
              <a:pPr/>
              <a:t>25/06/2012</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193BA664-D16B-4151-931E-85940A6C780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ημερομηνίας"/>
          <p:cNvSpPr>
            <a:spLocks noGrp="1"/>
          </p:cNvSpPr>
          <p:nvPr>
            <p:ph type="dt" sz="half" idx="10"/>
          </p:nvPr>
        </p:nvSpPr>
        <p:spPr/>
        <p:txBody>
          <a:bodyPr/>
          <a:lstStyle/>
          <a:p>
            <a:fld id="{B9C24C79-D4E7-46D5-9ED1-1F527F46F859}" type="datetimeFigureOut">
              <a:rPr lang="en-GB" smtClean="0"/>
              <a:pPr/>
              <a:t>25/06/2012</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193BA664-D16B-4151-931E-85940A6C780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2391909" y="27508452"/>
            <a:ext cx="25737979" cy="8502248"/>
          </a:xfrm>
        </p:spPr>
        <p:txBody>
          <a:bodyPr anchor="t"/>
          <a:lstStyle>
            <a:lvl1pPr algn="l">
              <a:defRPr sz="18200" b="1" cap="all"/>
            </a:lvl1pPr>
          </a:lstStyle>
          <a:p>
            <a:r>
              <a:rPr lang="el-GR" smtClean="0"/>
              <a:t>Kλικ για επεξεργασία του τίτλου</a:t>
            </a:r>
            <a:endParaRPr lang="en-GB"/>
          </a:p>
        </p:txBody>
      </p:sp>
      <p:sp>
        <p:nvSpPr>
          <p:cNvPr id="3" name="2 - Θέση κειμένου"/>
          <p:cNvSpPr>
            <a:spLocks noGrp="1"/>
          </p:cNvSpPr>
          <p:nvPr>
            <p:ph type="body" idx="1"/>
          </p:nvPr>
        </p:nvSpPr>
        <p:spPr>
          <a:xfrm>
            <a:off x="2391909" y="18144089"/>
            <a:ext cx="25737979" cy="9364361"/>
          </a:xfrm>
        </p:spPr>
        <p:txBody>
          <a:bodyPr anchor="b"/>
          <a:lstStyle>
            <a:lvl1pPr marL="0" indent="0">
              <a:buNone/>
              <a:defRPr sz="9200">
                <a:solidFill>
                  <a:schemeClr val="tx1">
                    <a:tint val="75000"/>
                  </a:schemeClr>
                </a:solidFill>
              </a:defRPr>
            </a:lvl1pPr>
            <a:lvl2pPr marL="2088027" indent="0">
              <a:buNone/>
              <a:defRPr sz="8200">
                <a:solidFill>
                  <a:schemeClr val="tx1">
                    <a:tint val="75000"/>
                  </a:schemeClr>
                </a:solidFill>
              </a:defRPr>
            </a:lvl2pPr>
            <a:lvl3pPr marL="4176055" indent="0">
              <a:buNone/>
              <a:defRPr sz="7400">
                <a:solidFill>
                  <a:schemeClr val="tx1">
                    <a:tint val="75000"/>
                  </a:schemeClr>
                </a:solidFill>
              </a:defRPr>
            </a:lvl3pPr>
            <a:lvl4pPr marL="6264088" indent="0">
              <a:buNone/>
              <a:defRPr sz="6400">
                <a:solidFill>
                  <a:schemeClr val="tx1">
                    <a:tint val="75000"/>
                  </a:schemeClr>
                </a:solidFill>
              </a:defRPr>
            </a:lvl4pPr>
            <a:lvl5pPr marL="8352115" indent="0">
              <a:buNone/>
              <a:defRPr sz="6400">
                <a:solidFill>
                  <a:schemeClr val="tx1">
                    <a:tint val="75000"/>
                  </a:schemeClr>
                </a:solidFill>
              </a:defRPr>
            </a:lvl5pPr>
            <a:lvl6pPr marL="10440143" indent="0">
              <a:buNone/>
              <a:defRPr sz="6400">
                <a:solidFill>
                  <a:schemeClr val="tx1">
                    <a:tint val="75000"/>
                  </a:schemeClr>
                </a:solidFill>
              </a:defRPr>
            </a:lvl6pPr>
            <a:lvl7pPr marL="12528174" indent="0">
              <a:buNone/>
              <a:defRPr sz="6400">
                <a:solidFill>
                  <a:schemeClr val="tx1">
                    <a:tint val="75000"/>
                  </a:schemeClr>
                </a:solidFill>
              </a:defRPr>
            </a:lvl7pPr>
            <a:lvl8pPr marL="14616202" indent="0">
              <a:buNone/>
              <a:defRPr sz="6400">
                <a:solidFill>
                  <a:schemeClr val="tx1">
                    <a:tint val="75000"/>
                  </a:schemeClr>
                </a:solidFill>
              </a:defRPr>
            </a:lvl8pPr>
            <a:lvl9pPr marL="16704229" indent="0">
              <a:buNone/>
              <a:defRPr sz="6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9C24C79-D4E7-46D5-9ED1-1F527F46F859}" type="datetimeFigureOut">
              <a:rPr lang="en-GB" smtClean="0"/>
              <a:pPr/>
              <a:t>25/06/2012</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193BA664-D16B-4151-931E-85940A6C780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περιεχομένου"/>
          <p:cNvSpPr>
            <a:spLocks noGrp="1"/>
          </p:cNvSpPr>
          <p:nvPr>
            <p:ph sz="half" idx="1"/>
          </p:nvPr>
        </p:nvSpPr>
        <p:spPr>
          <a:xfrm>
            <a:off x="1514000" y="9988665"/>
            <a:ext cx="13373656" cy="28251648"/>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περιεχομένου"/>
          <p:cNvSpPr>
            <a:spLocks noGrp="1"/>
          </p:cNvSpPr>
          <p:nvPr>
            <p:ph sz="half" idx="2"/>
          </p:nvPr>
        </p:nvSpPr>
        <p:spPr>
          <a:xfrm>
            <a:off x="15392321" y="9988665"/>
            <a:ext cx="13373656" cy="28251648"/>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5" name="4 - Θέση ημερομηνίας"/>
          <p:cNvSpPr>
            <a:spLocks noGrp="1"/>
          </p:cNvSpPr>
          <p:nvPr>
            <p:ph type="dt" sz="half" idx="10"/>
          </p:nvPr>
        </p:nvSpPr>
        <p:spPr/>
        <p:txBody>
          <a:bodyPr/>
          <a:lstStyle/>
          <a:p>
            <a:fld id="{B9C24C79-D4E7-46D5-9ED1-1F527F46F859}" type="datetimeFigureOut">
              <a:rPr lang="en-GB" smtClean="0"/>
              <a:pPr/>
              <a:t>25/06/2012</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193BA664-D16B-4151-931E-85940A6C780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GB"/>
          </a:p>
        </p:txBody>
      </p:sp>
      <p:sp>
        <p:nvSpPr>
          <p:cNvPr id="3" name="2 - Θέση κειμένου"/>
          <p:cNvSpPr>
            <a:spLocks noGrp="1"/>
          </p:cNvSpPr>
          <p:nvPr>
            <p:ph type="body" idx="1"/>
          </p:nvPr>
        </p:nvSpPr>
        <p:spPr>
          <a:xfrm>
            <a:off x="1514000" y="9582375"/>
            <a:ext cx="13378914" cy="3993477"/>
          </a:xfrm>
        </p:spPr>
        <p:txBody>
          <a:bodyPr anchor="b"/>
          <a:lstStyle>
            <a:lvl1pPr marL="0" indent="0">
              <a:buNone/>
              <a:defRPr sz="10900" b="1"/>
            </a:lvl1pPr>
            <a:lvl2pPr marL="2088027" indent="0">
              <a:buNone/>
              <a:defRPr sz="9200" b="1"/>
            </a:lvl2pPr>
            <a:lvl3pPr marL="4176055" indent="0">
              <a:buNone/>
              <a:defRPr sz="8200" b="1"/>
            </a:lvl3pPr>
            <a:lvl4pPr marL="6264088" indent="0">
              <a:buNone/>
              <a:defRPr sz="7400" b="1"/>
            </a:lvl4pPr>
            <a:lvl5pPr marL="8352115" indent="0">
              <a:buNone/>
              <a:defRPr sz="7400" b="1"/>
            </a:lvl5pPr>
            <a:lvl6pPr marL="10440143" indent="0">
              <a:buNone/>
              <a:defRPr sz="7400" b="1"/>
            </a:lvl6pPr>
            <a:lvl7pPr marL="12528174" indent="0">
              <a:buNone/>
              <a:defRPr sz="7400" b="1"/>
            </a:lvl7pPr>
            <a:lvl8pPr marL="14616202" indent="0">
              <a:buNone/>
              <a:defRPr sz="7400" b="1"/>
            </a:lvl8pPr>
            <a:lvl9pPr marL="16704229" indent="0">
              <a:buNone/>
              <a:defRPr sz="74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1514000" y="13575851"/>
            <a:ext cx="13378914" cy="24664452"/>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5" name="4 - Θέση κειμένου"/>
          <p:cNvSpPr>
            <a:spLocks noGrp="1"/>
          </p:cNvSpPr>
          <p:nvPr>
            <p:ph type="body" sz="quarter" idx="3"/>
          </p:nvPr>
        </p:nvSpPr>
        <p:spPr>
          <a:xfrm>
            <a:off x="15381813" y="9582375"/>
            <a:ext cx="13384170" cy="3993477"/>
          </a:xfrm>
        </p:spPr>
        <p:txBody>
          <a:bodyPr anchor="b"/>
          <a:lstStyle>
            <a:lvl1pPr marL="0" indent="0">
              <a:buNone/>
              <a:defRPr sz="10900" b="1"/>
            </a:lvl1pPr>
            <a:lvl2pPr marL="2088027" indent="0">
              <a:buNone/>
              <a:defRPr sz="9200" b="1"/>
            </a:lvl2pPr>
            <a:lvl3pPr marL="4176055" indent="0">
              <a:buNone/>
              <a:defRPr sz="8200" b="1"/>
            </a:lvl3pPr>
            <a:lvl4pPr marL="6264088" indent="0">
              <a:buNone/>
              <a:defRPr sz="7400" b="1"/>
            </a:lvl4pPr>
            <a:lvl5pPr marL="8352115" indent="0">
              <a:buNone/>
              <a:defRPr sz="7400" b="1"/>
            </a:lvl5pPr>
            <a:lvl6pPr marL="10440143" indent="0">
              <a:buNone/>
              <a:defRPr sz="7400" b="1"/>
            </a:lvl6pPr>
            <a:lvl7pPr marL="12528174" indent="0">
              <a:buNone/>
              <a:defRPr sz="7400" b="1"/>
            </a:lvl7pPr>
            <a:lvl8pPr marL="14616202" indent="0">
              <a:buNone/>
              <a:defRPr sz="7400" b="1"/>
            </a:lvl8pPr>
            <a:lvl9pPr marL="16704229" indent="0">
              <a:buNone/>
              <a:defRPr sz="74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15381813" y="13575851"/>
            <a:ext cx="13384170" cy="24664452"/>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7" name="6 - Θέση ημερομηνίας"/>
          <p:cNvSpPr>
            <a:spLocks noGrp="1"/>
          </p:cNvSpPr>
          <p:nvPr>
            <p:ph type="dt" sz="half" idx="10"/>
          </p:nvPr>
        </p:nvSpPr>
        <p:spPr/>
        <p:txBody>
          <a:bodyPr/>
          <a:lstStyle/>
          <a:p>
            <a:fld id="{B9C24C79-D4E7-46D5-9ED1-1F527F46F859}" type="datetimeFigureOut">
              <a:rPr lang="en-GB" smtClean="0"/>
              <a:pPr/>
              <a:t>25/06/2012</a:t>
            </a:fld>
            <a:endParaRPr lang="en-GB"/>
          </a:p>
        </p:txBody>
      </p:sp>
      <p:sp>
        <p:nvSpPr>
          <p:cNvPr id="8" name="7 - Θέση υποσέλιδου"/>
          <p:cNvSpPr>
            <a:spLocks noGrp="1"/>
          </p:cNvSpPr>
          <p:nvPr>
            <p:ph type="ftr" sz="quarter" idx="11"/>
          </p:nvPr>
        </p:nvSpPr>
        <p:spPr/>
        <p:txBody>
          <a:bodyPr/>
          <a:lstStyle/>
          <a:p>
            <a:endParaRPr lang="en-GB"/>
          </a:p>
        </p:txBody>
      </p:sp>
      <p:sp>
        <p:nvSpPr>
          <p:cNvPr id="9" name="8 - Θέση αριθμού διαφάνειας"/>
          <p:cNvSpPr>
            <a:spLocks noGrp="1"/>
          </p:cNvSpPr>
          <p:nvPr>
            <p:ph type="sldNum" sz="quarter" idx="12"/>
          </p:nvPr>
        </p:nvSpPr>
        <p:spPr/>
        <p:txBody>
          <a:bodyPr/>
          <a:lstStyle/>
          <a:p>
            <a:fld id="{193BA664-D16B-4151-931E-85940A6C780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ημερομηνίας"/>
          <p:cNvSpPr>
            <a:spLocks noGrp="1"/>
          </p:cNvSpPr>
          <p:nvPr>
            <p:ph type="dt" sz="half" idx="10"/>
          </p:nvPr>
        </p:nvSpPr>
        <p:spPr/>
        <p:txBody>
          <a:bodyPr/>
          <a:lstStyle/>
          <a:p>
            <a:fld id="{B9C24C79-D4E7-46D5-9ED1-1F527F46F859}" type="datetimeFigureOut">
              <a:rPr lang="en-GB" smtClean="0"/>
              <a:pPr/>
              <a:t>25/06/2012</a:t>
            </a:fld>
            <a:endParaRPr lang="en-GB"/>
          </a:p>
        </p:txBody>
      </p:sp>
      <p:sp>
        <p:nvSpPr>
          <p:cNvPr id="4" name="3 - Θέση υποσέλιδου"/>
          <p:cNvSpPr>
            <a:spLocks noGrp="1"/>
          </p:cNvSpPr>
          <p:nvPr>
            <p:ph type="ftr" sz="quarter" idx="11"/>
          </p:nvPr>
        </p:nvSpPr>
        <p:spPr/>
        <p:txBody>
          <a:bodyPr/>
          <a:lstStyle/>
          <a:p>
            <a:endParaRPr lang="en-GB"/>
          </a:p>
        </p:txBody>
      </p:sp>
      <p:sp>
        <p:nvSpPr>
          <p:cNvPr id="5" name="4 - Θέση αριθμού διαφάνειας"/>
          <p:cNvSpPr>
            <a:spLocks noGrp="1"/>
          </p:cNvSpPr>
          <p:nvPr>
            <p:ph type="sldNum" sz="quarter" idx="12"/>
          </p:nvPr>
        </p:nvSpPr>
        <p:spPr/>
        <p:txBody>
          <a:bodyPr/>
          <a:lstStyle/>
          <a:p>
            <a:fld id="{193BA664-D16B-4151-931E-85940A6C780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9C24C79-D4E7-46D5-9ED1-1F527F46F859}" type="datetimeFigureOut">
              <a:rPr lang="en-GB" smtClean="0"/>
              <a:pPr/>
              <a:t>25/06/2012</a:t>
            </a:fld>
            <a:endParaRPr lang="en-GB"/>
          </a:p>
        </p:txBody>
      </p:sp>
      <p:sp>
        <p:nvSpPr>
          <p:cNvPr id="3" name="2 - Θέση υποσέλιδου"/>
          <p:cNvSpPr>
            <a:spLocks noGrp="1"/>
          </p:cNvSpPr>
          <p:nvPr>
            <p:ph type="ftr" sz="quarter" idx="11"/>
          </p:nvPr>
        </p:nvSpPr>
        <p:spPr/>
        <p:txBody>
          <a:bodyPr/>
          <a:lstStyle/>
          <a:p>
            <a:endParaRPr lang="en-GB"/>
          </a:p>
        </p:txBody>
      </p:sp>
      <p:sp>
        <p:nvSpPr>
          <p:cNvPr id="4" name="3 - Θέση αριθμού διαφάνειας"/>
          <p:cNvSpPr>
            <a:spLocks noGrp="1"/>
          </p:cNvSpPr>
          <p:nvPr>
            <p:ph type="sldNum" sz="quarter" idx="12"/>
          </p:nvPr>
        </p:nvSpPr>
        <p:spPr/>
        <p:txBody>
          <a:bodyPr/>
          <a:lstStyle/>
          <a:p>
            <a:fld id="{193BA664-D16B-4151-931E-85940A6C780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514000" y="1704413"/>
            <a:ext cx="9961903" cy="7253667"/>
          </a:xfrm>
        </p:spPr>
        <p:txBody>
          <a:bodyPr anchor="b"/>
          <a:lstStyle>
            <a:lvl1pPr algn="l">
              <a:defRPr sz="9200" b="1"/>
            </a:lvl1pPr>
          </a:lstStyle>
          <a:p>
            <a:r>
              <a:rPr lang="el-GR" smtClean="0"/>
              <a:t>Kλικ για επεξεργασία του τίτλου</a:t>
            </a:r>
            <a:endParaRPr lang="en-GB"/>
          </a:p>
        </p:txBody>
      </p:sp>
      <p:sp>
        <p:nvSpPr>
          <p:cNvPr id="3" name="2 - Θέση περιεχομένου"/>
          <p:cNvSpPr>
            <a:spLocks noGrp="1"/>
          </p:cNvSpPr>
          <p:nvPr>
            <p:ph idx="1"/>
          </p:nvPr>
        </p:nvSpPr>
        <p:spPr>
          <a:xfrm>
            <a:off x="11838630" y="1704423"/>
            <a:ext cx="16927347" cy="36535890"/>
          </a:xfrm>
        </p:spPr>
        <p:txBody>
          <a:bodyPr/>
          <a:lstStyle>
            <a:lvl1pPr>
              <a:defRPr sz="14600"/>
            </a:lvl1pPr>
            <a:lvl2pPr>
              <a:defRPr sz="12700"/>
            </a:lvl2pPr>
            <a:lvl3pPr>
              <a:defRPr sz="10900"/>
            </a:lvl3pPr>
            <a:lvl4pPr>
              <a:defRPr sz="9200"/>
            </a:lvl4pPr>
            <a:lvl5pPr>
              <a:defRPr sz="9200"/>
            </a:lvl5pPr>
            <a:lvl6pPr>
              <a:defRPr sz="9200"/>
            </a:lvl6pPr>
            <a:lvl7pPr>
              <a:defRPr sz="9200"/>
            </a:lvl7pPr>
            <a:lvl8pPr>
              <a:defRPr sz="9200"/>
            </a:lvl8pPr>
            <a:lvl9pPr>
              <a:defRPr sz="92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κειμένου"/>
          <p:cNvSpPr>
            <a:spLocks noGrp="1"/>
          </p:cNvSpPr>
          <p:nvPr>
            <p:ph type="body" sz="half" idx="2"/>
          </p:nvPr>
        </p:nvSpPr>
        <p:spPr>
          <a:xfrm>
            <a:off x="1514000" y="8958083"/>
            <a:ext cx="9961903" cy="29282223"/>
          </a:xfrm>
        </p:spPr>
        <p:txBody>
          <a:bodyPr/>
          <a:lstStyle>
            <a:lvl1pPr marL="0" indent="0">
              <a:buNone/>
              <a:defRPr sz="6400"/>
            </a:lvl1pPr>
            <a:lvl2pPr marL="2088027" indent="0">
              <a:buNone/>
              <a:defRPr sz="5500"/>
            </a:lvl2pPr>
            <a:lvl3pPr marL="4176055" indent="0">
              <a:buNone/>
              <a:defRPr sz="4500"/>
            </a:lvl3pPr>
            <a:lvl4pPr marL="6264088" indent="0">
              <a:buNone/>
              <a:defRPr sz="4100"/>
            </a:lvl4pPr>
            <a:lvl5pPr marL="8352115" indent="0">
              <a:buNone/>
              <a:defRPr sz="4100"/>
            </a:lvl5pPr>
            <a:lvl6pPr marL="10440143" indent="0">
              <a:buNone/>
              <a:defRPr sz="4100"/>
            </a:lvl6pPr>
            <a:lvl7pPr marL="12528174" indent="0">
              <a:buNone/>
              <a:defRPr sz="4100"/>
            </a:lvl7pPr>
            <a:lvl8pPr marL="14616202" indent="0">
              <a:buNone/>
              <a:defRPr sz="4100"/>
            </a:lvl8pPr>
            <a:lvl9pPr marL="16704229" indent="0">
              <a:buNone/>
              <a:defRPr sz="41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C24C79-D4E7-46D5-9ED1-1F527F46F859}" type="datetimeFigureOut">
              <a:rPr lang="en-GB" smtClean="0"/>
              <a:pPr/>
              <a:t>25/06/2012</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193BA664-D16B-4151-931E-85940A6C780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935086" y="29965967"/>
            <a:ext cx="18167985" cy="3537652"/>
          </a:xfrm>
        </p:spPr>
        <p:txBody>
          <a:bodyPr anchor="b"/>
          <a:lstStyle>
            <a:lvl1pPr algn="l">
              <a:defRPr sz="9200" b="1"/>
            </a:lvl1pPr>
          </a:lstStyle>
          <a:p>
            <a:r>
              <a:rPr lang="el-GR" smtClean="0"/>
              <a:t>Kλικ για επεξεργασία του τίτλου</a:t>
            </a:r>
            <a:endParaRPr lang="en-GB"/>
          </a:p>
        </p:txBody>
      </p:sp>
      <p:sp>
        <p:nvSpPr>
          <p:cNvPr id="3" name="2 - Θέση εικόνας"/>
          <p:cNvSpPr>
            <a:spLocks noGrp="1"/>
          </p:cNvSpPr>
          <p:nvPr>
            <p:ph type="pic" idx="1"/>
          </p:nvPr>
        </p:nvSpPr>
        <p:spPr>
          <a:xfrm>
            <a:off x="5935086" y="3825022"/>
            <a:ext cx="18167985" cy="25685115"/>
          </a:xfrm>
        </p:spPr>
        <p:txBody>
          <a:bodyPr/>
          <a:lstStyle>
            <a:lvl1pPr marL="0" indent="0">
              <a:buNone/>
              <a:defRPr sz="14600"/>
            </a:lvl1pPr>
            <a:lvl2pPr marL="2088027" indent="0">
              <a:buNone/>
              <a:defRPr sz="12700"/>
            </a:lvl2pPr>
            <a:lvl3pPr marL="4176055" indent="0">
              <a:buNone/>
              <a:defRPr sz="10900"/>
            </a:lvl3pPr>
            <a:lvl4pPr marL="6264088" indent="0">
              <a:buNone/>
              <a:defRPr sz="9200"/>
            </a:lvl4pPr>
            <a:lvl5pPr marL="8352115" indent="0">
              <a:buNone/>
              <a:defRPr sz="9200"/>
            </a:lvl5pPr>
            <a:lvl6pPr marL="10440143" indent="0">
              <a:buNone/>
              <a:defRPr sz="9200"/>
            </a:lvl6pPr>
            <a:lvl7pPr marL="12528174" indent="0">
              <a:buNone/>
              <a:defRPr sz="9200"/>
            </a:lvl7pPr>
            <a:lvl8pPr marL="14616202" indent="0">
              <a:buNone/>
              <a:defRPr sz="9200"/>
            </a:lvl8pPr>
            <a:lvl9pPr marL="16704229" indent="0">
              <a:buNone/>
              <a:defRPr sz="9200"/>
            </a:lvl9pPr>
          </a:lstStyle>
          <a:p>
            <a:endParaRPr lang="en-GB"/>
          </a:p>
        </p:txBody>
      </p:sp>
      <p:sp>
        <p:nvSpPr>
          <p:cNvPr id="4" name="3 - Θέση κειμένου"/>
          <p:cNvSpPr>
            <a:spLocks noGrp="1"/>
          </p:cNvSpPr>
          <p:nvPr>
            <p:ph type="body" sz="half" idx="2"/>
          </p:nvPr>
        </p:nvSpPr>
        <p:spPr>
          <a:xfrm>
            <a:off x="5935086" y="33503620"/>
            <a:ext cx="18167985" cy="5024053"/>
          </a:xfrm>
        </p:spPr>
        <p:txBody>
          <a:bodyPr/>
          <a:lstStyle>
            <a:lvl1pPr marL="0" indent="0">
              <a:buNone/>
              <a:defRPr sz="6400"/>
            </a:lvl1pPr>
            <a:lvl2pPr marL="2088027" indent="0">
              <a:buNone/>
              <a:defRPr sz="5500"/>
            </a:lvl2pPr>
            <a:lvl3pPr marL="4176055" indent="0">
              <a:buNone/>
              <a:defRPr sz="4500"/>
            </a:lvl3pPr>
            <a:lvl4pPr marL="6264088" indent="0">
              <a:buNone/>
              <a:defRPr sz="4100"/>
            </a:lvl4pPr>
            <a:lvl5pPr marL="8352115" indent="0">
              <a:buNone/>
              <a:defRPr sz="4100"/>
            </a:lvl5pPr>
            <a:lvl6pPr marL="10440143" indent="0">
              <a:buNone/>
              <a:defRPr sz="4100"/>
            </a:lvl6pPr>
            <a:lvl7pPr marL="12528174" indent="0">
              <a:buNone/>
              <a:defRPr sz="4100"/>
            </a:lvl7pPr>
            <a:lvl8pPr marL="14616202" indent="0">
              <a:buNone/>
              <a:defRPr sz="4100"/>
            </a:lvl8pPr>
            <a:lvl9pPr marL="16704229" indent="0">
              <a:buNone/>
              <a:defRPr sz="41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C24C79-D4E7-46D5-9ED1-1F527F46F859}" type="datetimeFigureOut">
              <a:rPr lang="en-GB" smtClean="0"/>
              <a:pPr/>
              <a:t>25/06/2012</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193BA664-D16B-4151-931E-85940A6C780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1513999" y="1714327"/>
            <a:ext cx="27251978" cy="7134755"/>
          </a:xfrm>
          <a:prstGeom prst="rect">
            <a:avLst/>
          </a:prstGeom>
        </p:spPr>
        <p:txBody>
          <a:bodyPr vert="horz" lIns="417604" tIns="208803" rIns="417604" bIns="208803" rtlCol="0" anchor="ctr">
            <a:normAutofit/>
          </a:bodyPr>
          <a:lstStyle/>
          <a:p>
            <a:r>
              <a:rPr lang="el-GR" smtClean="0"/>
              <a:t>Kλικ για επεξεργασία του τίτλου</a:t>
            </a:r>
            <a:endParaRPr lang="en-GB"/>
          </a:p>
        </p:txBody>
      </p:sp>
      <p:sp>
        <p:nvSpPr>
          <p:cNvPr id="3" name="2 - Θέση κειμένου"/>
          <p:cNvSpPr>
            <a:spLocks noGrp="1"/>
          </p:cNvSpPr>
          <p:nvPr>
            <p:ph type="body" idx="1"/>
          </p:nvPr>
        </p:nvSpPr>
        <p:spPr>
          <a:xfrm>
            <a:off x="1513999" y="9988665"/>
            <a:ext cx="27251978" cy="28251648"/>
          </a:xfrm>
          <a:prstGeom prst="rect">
            <a:avLst/>
          </a:prstGeom>
        </p:spPr>
        <p:txBody>
          <a:bodyPr vert="horz" lIns="417604" tIns="208803" rIns="417604" bIns="208803"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ημερομηνίας"/>
          <p:cNvSpPr>
            <a:spLocks noGrp="1"/>
          </p:cNvSpPr>
          <p:nvPr>
            <p:ph type="dt" sz="half" idx="2"/>
          </p:nvPr>
        </p:nvSpPr>
        <p:spPr>
          <a:xfrm>
            <a:off x="1513999" y="39677164"/>
            <a:ext cx="7065327" cy="2279157"/>
          </a:xfrm>
          <a:prstGeom prst="rect">
            <a:avLst/>
          </a:prstGeom>
        </p:spPr>
        <p:txBody>
          <a:bodyPr vert="horz" lIns="417604" tIns="208803" rIns="417604" bIns="208803" rtlCol="0" anchor="ctr"/>
          <a:lstStyle>
            <a:lvl1pPr algn="l">
              <a:defRPr sz="5500">
                <a:solidFill>
                  <a:schemeClr val="tx1">
                    <a:tint val="75000"/>
                  </a:schemeClr>
                </a:solidFill>
              </a:defRPr>
            </a:lvl1pPr>
          </a:lstStyle>
          <a:p>
            <a:fld id="{B9C24C79-D4E7-46D5-9ED1-1F527F46F859}" type="datetimeFigureOut">
              <a:rPr lang="en-GB" smtClean="0"/>
              <a:pPr/>
              <a:t>25/06/2012</a:t>
            </a:fld>
            <a:endParaRPr lang="en-GB"/>
          </a:p>
        </p:txBody>
      </p:sp>
      <p:sp>
        <p:nvSpPr>
          <p:cNvPr id="5" name="4 - Θέση υποσέλιδου"/>
          <p:cNvSpPr>
            <a:spLocks noGrp="1"/>
          </p:cNvSpPr>
          <p:nvPr>
            <p:ph type="ftr" sz="quarter" idx="3"/>
          </p:nvPr>
        </p:nvSpPr>
        <p:spPr>
          <a:xfrm>
            <a:off x="10345659" y="39677164"/>
            <a:ext cx="9588659" cy="2279157"/>
          </a:xfrm>
          <a:prstGeom prst="rect">
            <a:avLst/>
          </a:prstGeom>
        </p:spPr>
        <p:txBody>
          <a:bodyPr vert="horz" lIns="417604" tIns="208803" rIns="417604" bIns="208803" rtlCol="0" anchor="ctr"/>
          <a:lstStyle>
            <a:lvl1pPr algn="ctr">
              <a:defRPr sz="5500">
                <a:solidFill>
                  <a:schemeClr val="tx1">
                    <a:tint val="75000"/>
                  </a:schemeClr>
                </a:solidFill>
              </a:defRPr>
            </a:lvl1pPr>
          </a:lstStyle>
          <a:p>
            <a:endParaRPr lang="en-GB"/>
          </a:p>
        </p:txBody>
      </p:sp>
      <p:sp>
        <p:nvSpPr>
          <p:cNvPr id="6" name="5 - Θέση αριθμού διαφάνειας"/>
          <p:cNvSpPr>
            <a:spLocks noGrp="1"/>
          </p:cNvSpPr>
          <p:nvPr>
            <p:ph type="sldNum" sz="quarter" idx="4"/>
          </p:nvPr>
        </p:nvSpPr>
        <p:spPr>
          <a:xfrm>
            <a:off x="21700650" y="39677164"/>
            <a:ext cx="7065327" cy="2279157"/>
          </a:xfrm>
          <a:prstGeom prst="rect">
            <a:avLst/>
          </a:prstGeom>
        </p:spPr>
        <p:txBody>
          <a:bodyPr vert="horz" lIns="417604" tIns="208803" rIns="417604" bIns="208803" rtlCol="0" anchor="ctr"/>
          <a:lstStyle>
            <a:lvl1pPr algn="r">
              <a:defRPr sz="5500">
                <a:solidFill>
                  <a:schemeClr val="tx1">
                    <a:tint val="75000"/>
                  </a:schemeClr>
                </a:solidFill>
              </a:defRPr>
            </a:lvl1pPr>
          </a:lstStyle>
          <a:p>
            <a:fld id="{193BA664-D16B-4151-931E-85940A6C780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4176055" rtl="0" eaLnBrk="1" latinLnBrk="0" hangingPunct="1">
        <a:spcBef>
          <a:spcPct val="0"/>
        </a:spcBef>
        <a:buNone/>
        <a:defRPr sz="20100" kern="1200">
          <a:solidFill>
            <a:schemeClr val="tx1"/>
          </a:solidFill>
          <a:latin typeface="+mj-lt"/>
          <a:ea typeface="+mj-ea"/>
          <a:cs typeface="+mj-cs"/>
        </a:defRPr>
      </a:lvl1pPr>
    </p:titleStyle>
    <p:bodyStyle>
      <a:lvl1pPr marL="1566020" indent="-1566020" algn="l" defTabSz="4176055"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048" indent="-1305019" algn="l" defTabSz="4176055" rtl="0" eaLnBrk="1" latinLnBrk="0" hangingPunct="1">
        <a:spcBef>
          <a:spcPct val="20000"/>
        </a:spcBef>
        <a:buFont typeface="Arial" pitchFamily="34" charset="0"/>
        <a:buChar char="–"/>
        <a:defRPr sz="12700" kern="1200">
          <a:solidFill>
            <a:schemeClr val="tx1"/>
          </a:solidFill>
          <a:latin typeface="+mn-lt"/>
          <a:ea typeface="+mn-ea"/>
          <a:cs typeface="+mn-cs"/>
        </a:defRPr>
      </a:lvl2pPr>
      <a:lvl3pPr marL="5220071" indent="-1044016" algn="l" defTabSz="4176055" rtl="0" eaLnBrk="1" latinLnBrk="0" hangingPunct="1">
        <a:spcBef>
          <a:spcPct val="20000"/>
        </a:spcBef>
        <a:buFont typeface="Arial" pitchFamily="34" charset="0"/>
        <a:buChar char="•"/>
        <a:defRPr sz="10900" kern="1200">
          <a:solidFill>
            <a:schemeClr val="tx1"/>
          </a:solidFill>
          <a:latin typeface="+mn-lt"/>
          <a:ea typeface="+mn-ea"/>
          <a:cs typeface="+mn-cs"/>
        </a:defRPr>
      </a:lvl3pPr>
      <a:lvl4pPr marL="7308098" indent="-1044016" algn="l" defTabSz="4176055"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396131" indent="-1044016" algn="l" defTabSz="4176055"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484158" indent="-1044016" algn="l" defTabSz="4176055"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72186" indent="-1044016" algn="l" defTabSz="4176055"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60213" indent="-1044016" algn="l" defTabSz="4176055"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48245" indent="-1044016" algn="l" defTabSz="4176055"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76055" rtl="0" eaLnBrk="1" latinLnBrk="0" hangingPunct="1">
        <a:defRPr sz="8200" kern="1200">
          <a:solidFill>
            <a:schemeClr val="tx1"/>
          </a:solidFill>
          <a:latin typeface="+mn-lt"/>
          <a:ea typeface="+mn-ea"/>
          <a:cs typeface="+mn-cs"/>
        </a:defRPr>
      </a:lvl1pPr>
      <a:lvl2pPr marL="2088027" algn="l" defTabSz="4176055" rtl="0" eaLnBrk="1" latinLnBrk="0" hangingPunct="1">
        <a:defRPr sz="8200" kern="1200">
          <a:solidFill>
            <a:schemeClr val="tx1"/>
          </a:solidFill>
          <a:latin typeface="+mn-lt"/>
          <a:ea typeface="+mn-ea"/>
          <a:cs typeface="+mn-cs"/>
        </a:defRPr>
      </a:lvl2pPr>
      <a:lvl3pPr marL="4176055" algn="l" defTabSz="4176055" rtl="0" eaLnBrk="1" latinLnBrk="0" hangingPunct="1">
        <a:defRPr sz="8200" kern="1200">
          <a:solidFill>
            <a:schemeClr val="tx1"/>
          </a:solidFill>
          <a:latin typeface="+mn-lt"/>
          <a:ea typeface="+mn-ea"/>
          <a:cs typeface="+mn-cs"/>
        </a:defRPr>
      </a:lvl3pPr>
      <a:lvl4pPr marL="6264088" algn="l" defTabSz="4176055" rtl="0" eaLnBrk="1" latinLnBrk="0" hangingPunct="1">
        <a:defRPr sz="8200" kern="1200">
          <a:solidFill>
            <a:schemeClr val="tx1"/>
          </a:solidFill>
          <a:latin typeface="+mn-lt"/>
          <a:ea typeface="+mn-ea"/>
          <a:cs typeface="+mn-cs"/>
        </a:defRPr>
      </a:lvl4pPr>
      <a:lvl5pPr marL="8352115" algn="l" defTabSz="4176055" rtl="0" eaLnBrk="1" latinLnBrk="0" hangingPunct="1">
        <a:defRPr sz="8200" kern="1200">
          <a:solidFill>
            <a:schemeClr val="tx1"/>
          </a:solidFill>
          <a:latin typeface="+mn-lt"/>
          <a:ea typeface="+mn-ea"/>
          <a:cs typeface="+mn-cs"/>
        </a:defRPr>
      </a:lvl5pPr>
      <a:lvl6pPr marL="10440143" algn="l" defTabSz="4176055" rtl="0" eaLnBrk="1" latinLnBrk="0" hangingPunct="1">
        <a:defRPr sz="8200" kern="1200">
          <a:solidFill>
            <a:schemeClr val="tx1"/>
          </a:solidFill>
          <a:latin typeface="+mn-lt"/>
          <a:ea typeface="+mn-ea"/>
          <a:cs typeface="+mn-cs"/>
        </a:defRPr>
      </a:lvl6pPr>
      <a:lvl7pPr marL="12528174" algn="l" defTabSz="4176055" rtl="0" eaLnBrk="1" latinLnBrk="0" hangingPunct="1">
        <a:defRPr sz="8200" kern="1200">
          <a:solidFill>
            <a:schemeClr val="tx1"/>
          </a:solidFill>
          <a:latin typeface="+mn-lt"/>
          <a:ea typeface="+mn-ea"/>
          <a:cs typeface="+mn-cs"/>
        </a:defRPr>
      </a:lvl7pPr>
      <a:lvl8pPr marL="14616202" algn="l" defTabSz="4176055" rtl="0" eaLnBrk="1" latinLnBrk="0" hangingPunct="1">
        <a:defRPr sz="8200" kern="1200">
          <a:solidFill>
            <a:schemeClr val="tx1"/>
          </a:solidFill>
          <a:latin typeface="+mn-lt"/>
          <a:ea typeface="+mn-ea"/>
          <a:cs typeface="+mn-cs"/>
        </a:defRPr>
      </a:lvl8pPr>
      <a:lvl9pPr marL="16704229" algn="l" defTabSz="4176055"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8" descr="C:\Users\Public\Documents\PhD\antonios\ICCA_2012\Poster\Feedback\DSCN1083 - e5.jpg"/>
          <p:cNvPicPr>
            <a:picLocks noChangeAspect="1" noChangeArrowheads="1"/>
          </p:cNvPicPr>
          <p:nvPr/>
        </p:nvPicPr>
        <p:blipFill>
          <a:blip r:embed="rId3" cstate="print"/>
          <a:srcRect/>
          <a:stretch>
            <a:fillRect/>
          </a:stretch>
        </p:blipFill>
        <p:spPr bwMode="auto">
          <a:xfrm>
            <a:off x="-1" y="0"/>
            <a:ext cx="30279975" cy="42808525"/>
          </a:xfrm>
          <a:prstGeom prst="rect">
            <a:avLst/>
          </a:prstGeom>
          <a:noFill/>
        </p:spPr>
      </p:pic>
      <p:graphicFrame>
        <p:nvGraphicFramePr>
          <p:cNvPr id="55" name="3 - Γράφημα"/>
          <p:cNvGraphicFramePr/>
          <p:nvPr>
            <p:extLst>
              <p:ext uri="{D42A27DB-BD31-4B8C-83A1-F6EECF244321}">
                <p14:modId xmlns="" xmlns:p14="http://schemas.microsoft.com/office/powerpoint/2010/main" val="2791852607"/>
              </p:ext>
            </p:extLst>
          </p:nvPr>
        </p:nvGraphicFramePr>
        <p:xfrm>
          <a:off x="11673662" y="22015072"/>
          <a:ext cx="8767765" cy="57023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3" name="4 - Γράφημα"/>
          <p:cNvGraphicFramePr/>
          <p:nvPr>
            <p:extLst>
              <p:ext uri="{D42A27DB-BD31-4B8C-83A1-F6EECF244321}">
                <p14:modId xmlns="" xmlns:p14="http://schemas.microsoft.com/office/powerpoint/2010/main" val="3738424370"/>
              </p:ext>
            </p:extLst>
          </p:nvPr>
        </p:nvGraphicFramePr>
        <p:xfrm>
          <a:off x="11775613" y="27512370"/>
          <a:ext cx="8767765" cy="529369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7" name="8 - Γράφημα"/>
          <p:cNvGraphicFramePr/>
          <p:nvPr>
            <p:extLst>
              <p:ext uri="{D42A27DB-BD31-4B8C-83A1-F6EECF244321}">
                <p14:modId xmlns="" xmlns:p14="http://schemas.microsoft.com/office/powerpoint/2010/main" val="2461794787"/>
              </p:ext>
            </p:extLst>
          </p:nvPr>
        </p:nvGraphicFramePr>
        <p:xfrm>
          <a:off x="11673662" y="32907866"/>
          <a:ext cx="8767765" cy="5293694"/>
        </p:xfrm>
        <a:graphic>
          <a:graphicData uri="http://schemas.openxmlformats.org/drawingml/2006/chart">
            <c:chart xmlns:c="http://schemas.openxmlformats.org/drawingml/2006/chart" xmlns:r="http://schemas.openxmlformats.org/officeDocument/2006/relationships" r:id="rId6"/>
          </a:graphicData>
        </a:graphic>
      </p:graphicFrame>
      <p:sp>
        <p:nvSpPr>
          <p:cNvPr id="1044" name="Text Box 20"/>
          <p:cNvSpPr txBox="1">
            <a:spLocks noChangeArrowheads="1"/>
          </p:cNvSpPr>
          <p:nvPr/>
        </p:nvSpPr>
        <p:spPr bwMode="auto">
          <a:xfrm>
            <a:off x="-6518606" y="33618887"/>
            <a:ext cx="6308328" cy="1728808"/>
          </a:xfrm>
          <a:prstGeom prst="rect">
            <a:avLst/>
          </a:prstGeom>
          <a:noFill/>
          <a:ln w="9525" algn="in">
            <a:noFill/>
            <a:miter lim="800000"/>
            <a:headEnd/>
            <a:tailEnd/>
          </a:ln>
          <a:effectLst/>
        </p:spPr>
        <p:txBody>
          <a:bodyPr vert="horz" wrap="square" lIns="159441" tIns="159441" rIns="159441" bIns="159441" numCol="1" anchor="t" anchorCtr="0" compatLnSpc="1">
            <a:prstTxWarp prst="textNoShape">
              <a:avLst/>
            </a:prstTxWarp>
          </a:bodyPr>
          <a:lstStyle/>
          <a:p>
            <a:pPr fontAlgn="base">
              <a:spcBef>
                <a:spcPct val="0"/>
              </a:spcBef>
              <a:spcAft>
                <a:spcPct val="0"/>
              </a:spcAft>
            </a:pPr>
            <a:endParaRPr lang="en-US" dirty="0" smtClean="0">
              <a:latin typeface="Arial" pitchFamily="34" charset="0"/>
              <a:cs typeface="Arial" pitchFamily="34" charset="0"/>
            </a:endParaRPr>
          </a:p>
        </p:txBody>
      </p:sp>
      <p:sp>
        <p:nvSpPr>
          <p:cNvPr id="1045" name="Text Box 21"/>
          <p:cNvSpPr txBox="1">
            <a:spLocks noChangeArrowheads="1"/>
          </p:cNvSpPr>
          <p:nvPr/>
        </p:nvSpPr>
        <p:spPr bwMode="auto">
          <a:xfrm>
            <a:off x="-4689186" y="34620509"/>
            <a:ext cx="3280330" cy="1234862"/>
          </a:xfrm>
          <a:prstGeom prst="rect">
            <a:avLst/>
          </a:prstGeom>
          <a:noFill/>
          <a:ln w="9525" algn="in">
            <a:noFill/>
            <a:miter lim="800000"/>
            <a:headEnd/>
            <a:tailEnd/>
          </a:ln>
          <a:effectLst/>
        </p:spPr>
        <p:txBody>
          <a:bodyPr vert="horz" wrap="square" lIns="159441" tIns="159441" rIns="159441" bIns="159441" numCol="1" anchor="t" anchorCtr="0" compatLnSpc="1">
            <a:prstTxWarp prst="textNoShape">
              <a:avLst/>
            </a:prstTxWarp>
          </a:bodyPr>
          <a:lstStyle/>
          <a:p>
            <a:pPr fontAlgn="base">
              <a:spcBef>
                <a:spcPct val="0"/>
              </a:spcBef>
              <a:spcAft>
                <a:spcPct val="0"/>
              </a:spcAft>
            </a:pPr>
            <a:endParaRPr lang="en-US" dirty="0" smtClean="0">
              <a:latin typeface="Arial" pitchFamily="34" charset="0"/>
              <a:cs typeface="Arial" pitchFamily="34" charset="0"/>
            </a:endParaRPr>
          </a:p>
        </p:txBody>
      </p:sp>
      <p:sp>
        <p:nvSpPr>
          <p:cNvPr id="1046" name="Text Box 22"/>
          <p:cNvSpPr txBox="1">
            <a:spLocks noChangeArrowheads="1"/>
          </p:cNvSpPr>
          <p:nvPr/>
        </p:nvSpPr>
        <p:spPr bwMode="auto">
          <a:xfrm>
            <a:off x="-3784997" y="20426452"/>
            <a:ext cx="3027998" cy="3210639"/>
          </a:xfrm>
          <a:prstGeom prst="rect">
            <a:avLst/>
          </a:prstGeom>
          <a:noFill/>
          <a:ln w="9525" algn="in">
            <a:noFill/>
            <a:miter lim="800000"/>
            <a:headEnd/>
            <a:tailEnd/>
          </a:ln>
          <a:effectLst/>
        </p:spPr>
        <p:txBody>
          <a:bodyPr vert="horz" wrap="square" lIns="159441" tIns="159441" rIns="159441" bIns="159441" numCol="1" anchor="t" anchorCtr="0" compatLnSpc="1">
            <a:prstTxWarp prst="textNoShape">
              <a:avLst/>
            </a:prstTxWarp>
          </a:bodyPr>
          <a:lstStyle/>
          <a:p>
            <a:pPr fontAlgn="base">
              <a:spcBef>
                <a:spcPct val="0"/>
              </a:spcBef>
              <a:spcAft>
                <a:spcPct val="0"/>
              </a:spcAft>
            </a:pPr>
            <a:endParaRPr lang="en-US" dirty="0" smtClean="0">
              <a:latin typeface="Arial" pitchFamily="34" charset="0"/>
              <a:cs typeface="Arial" pitchFamily="34" charset="0"/>
            </a:endParaRPr>
          </a:p>
        </p:txBody>
      </p:sp>
      <p:sp>
        <p:nvSpPr>
          <p:cNvPr id="51" name="TextBox 50"/>
          <p:cNvSpPr txBox="1"/>
          <p:nvPr/>
        </p:nvSpPr>
        <p:spPr>
          <a:xfrm>
            <a:off x="22480446" y="37590757"/>
            <a:ext cx="7136553" cy="696171"/>
          </a:xfrm>
          <a:prstGeom prst="rect">
            <a:avLst/>
          </a:prstGeom>
          <a:noFill/>
        </p:spPr>
        <p:txBody>
          <a:bodyPr wrap="square" lIns="129333" tIns="64664" rIns="129333" bIns="64664" rtlCol="0">
            <a:spAutoFit/>
          </a:bodyPr>
          <a:lstStyle/>
          <a:p>
            <a:pPr algn="just"/>
            <a:r>
              <a:rPr lang="en-GB" sz="1800" dirty="0">
                <a:solidFill>
                  <a:schemeClr val="bg1"/>
                </a:solidFill>
                <a:latin typeface="Times New Roman" pitchFamily="18" charset="0"/>
                <a:cs typeface="Times New Roman" pitchFamily="18" charset="0"/>
              </a:rPr>
              <a:t>Fig. 8 Power outputs from the  downstream turbine in a three-turbine array for different array arrangements</a:t>
            </a:r>
          </a:p>
        </p:txBody>
      </p:sp>
      <p:sp>
        <p:nvSpPr>
          <p:cNvPr id="47" name="46 - TextBox"/>
          <p:cNvSpPr txBox="1"/>
          <p:nvPr/>
        </p:nvSpPr>
        <p:spPr>
          <a:xfrm>
            <a:off x="1019394" y="840307"/>
            <a:ext cx="26456635" cy="8748335"/>
          </a:xfrm>
          <a:prstGeom prst="rect">
            <a:avLst/>
          </a:prstGeom>
          <a:noFill/>
          <a:ln>
            <a:noFill/>
          </a:ln>
        </p:spPr>
        <p:txBody>
          <a:bodyPr wrap="square" lIns="129333" tIns="64664" rIns="129333" bIns="64664" rtlCol="0">
            <a:spAutoFit/>
          </a:bodyPr>
          <a:lstStyle/>
          <a:p>
            <a:pPr algn="ctr"/>
            <a:r>
              <a:rPr lang="en-GB" sz="9300" b="1" dirty="0" smtClean="0">
                <a:latin typeface="Times New Roman" pitchFamily="18" charset="0"/>
                <a:cs typeface="Times New Roman" pitchFamily="18" charset="0"/>
              </a:rPr>
              <a:t>Wave transformation patterns at a non-tidal, dissipative </a:t>
            </a:r>
            <a:r>
              <a:rPr lang="en-GB" sz="9300" b="1" dirty="0" smtClean="0">
                <a:latin typeface="Times New Roman" pitchFamily="18" charset="0"/>
                <a:cs typeface="Times New Roman" pitchFamily="18" charset="0"/>
              </a:rPr>
              <a:t>beach</a:t>
            </a:r>
          </a:p>
          <a:p>
            <a:pPr algn="ctr"/>
            <a:r>
              <a:rPr lang="en-GB" sz="6800" b="1" dirty="0" smtClean="0">
                <a:latin typeface="Times New Roman" pitchFamily="18" charset="0"/>
                <a:cs typeface="Times New Roman" pitchFamily="18" charset="0"/>
              </a:rPr>
              <a:t>Antonios </a:t>
            </a:r>
            <a:r>
              <a:rPr lang="en-GB" sz="6800" b="1" dirty="0">
                <a:latin typeface="Times New Roman" pitchFamily="18" charset="0"/>
                <a:cs typeface="Times New Roman" pitchFamily="18" charset="0"/>
              </a:rPr>
              <a:t>Valsamidis</a:t>
            </a:r>
            <a:r>
              <a:rPr lang="en-GB" sz="6800" b="1" baseline="30000" dirty="0">
                <a:latin typeface="Times New Roman" pitchFamily="18" charset="0"/>
                <a:cs typeface="Times New Roman" pitchFamily="18" charset="0"/>
              </a:rPr>
              <a:t>1</a:t>
            </a:r>
            <a:r>
              <a:rPr lang="en-GB" sz="6800" b="1" dirty="0">
                <a:latin typeface="Times New Roman" pitchFamily="18" charset="0"/>
                <a:cs typeface="Times New Roman" pitchFamily="18" charset="0"/>
              </a:rPr>
              <a:t>, </a:t>
            </a:r>
            <a:r>
              <a:rPr lang="pl-PL" sz="6800" b="1" dirty="0">
                <a:latin typeface="Times New Roman" pitchFamily="18" charset="0"/>
                <a:cs typeface="Times New Roman" pitchFamily="18" charset="0"/>
              </a:rPr>
              <a:t>Grzegorz Różyński </a:t>
            </a:r>
            <a:r>
              <a:rPr lang="en-GB" sz="6800" b="1" baseline="30000" dirty="0">
                <a:latin typeface="Times New Roman" pitchFamily="18" charset="0"/>
                <a:cs typeface="Times New Roman" pitchFamily="18" charset="0"/>
              </a:rPr>
              <a:t>2</a:t>
            </a:r>
            <a:r>
              <a:rPr lang="en-GB" sz="6800" b="1" dirty="0">
                <a:latin typeface="Times New Roman" pitchFamily="18" charset="0"/>
                <a:cs typeface="Times New Roman" pitchFamily="18" charset="0"/>
              </a:rPr>
              <a:t>, Dominic Reeve</a:t>
            </a:r>
            <a:r>
              <a:rPr lang="en-GB" sz="6800" b="1" baseline="30000" dirty="0">
                <a:latin typeface="Times New Roman" pitchFamily="18" charset="0"/>
                <a:cs typeface="Times New Roman" pitchFamily="18" charset="0"/>
              </a:rPr>
              <a:t>1</a:t>
            </a:r>
            <a:r>
              <a:rPr lang="en-GB" sz="6800" b="1" dirty="0">
                <a:latin typeface="Times New Roman" pitchFamily="18" charset="0"/>
                <a:cs typeface="Times New Roman" pitchFamily="18" charset="0"/>
              </a:rPr>
              <a:t> </a:t>
            </a:r>
          </a:p>
          <a:p>
            <a:pPr algn="ctr"/>
            <a:r>
              <a:rPr lang="en-GB" sz="4100" baseline="30000" dirty="0">
                <a:latin typeface="Times New Roman" pitchFamily="18" charset="0"/>
                <a:cs typeface="Times New Roman" pitchFamily="18" charset="0"/>
              </a:rPr>
              <a:t>1</a:t>
            </a:r>
            <a:r>
              <a:rPr lang="en-GB" sz="4100" dirty="0">
                <a:latin typeface="Times New Roman" pitchFamily="18" charset="0"/>
                <a:cs typeface="Times New Roman" pitchFamily="18" charset="0"/>
              </a:rPr>
              <a:t> College of Engineering, Swansea University, Wales, UK</a:t>
            </a:r>
            <a:r>
              <a:rPr lang="en-GB" sz="4100" b="1" dirty="0">
                <a:latin typeface="Times New Roman" pitchFamily="18" charset="0"/>
                <a:cs typeface="Times New Roman" pitchFamily="18" charset="0"/>
              </a:rPr>
              <a:t> </a:t>
            </a:r>
          </a:p>
          <a:p>
            <a:pPr algn="ctr"/>
            <a:r>
              <a:rPr lang="en-GB" sz="4100" baseline="30000" dirty="0">
                <a:latin typeface="Times New Roman" pitchFamily="18" charset="0"/>
                <a:cs typeface="Times New Roman" pitchFamily="18" charset="0"/>
              </a:rPr>
              <a:t>2</a:t>
            </a:r>
            <a:r>
              <a:rPr lang="en-GB" sz="4100" dirty="0">
                <a:latin typeface="Times New Roman" pitchFamily="18" charset="0"/>
                <a:cs typeface="Times New Roman" pitchFamily="18" charset="0"/>
              </a:rPr>
              <a:t> Inst. Hydroengineering (IBW PAN), Polish Acad. Sci., Gdańsk, POLAND</a:t>
            </a:r>
          </a:p>
          <a:p>
            <a:endParaRPr lang="en-GB" sz="6800" b="1" dirty="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
        <p:nvSpPr>
          <p:cNvPr id="65" name="64 - TextBox"/>
          <p:cNvSpPr txBox="1"/>
          <p:nvPr/>
        </p:nvSpPr>
        <p:spPr>
          <a:xfrm>
            <a:off x="662981" y="6133990"/>
            <a:ext cx="28648163" cy="15842584"/>
          </a:xfrm>
          <a:prstGeom prst="rect">
            <a:avLst/>
          </a:prstGeom>
          <a:noFill/>
          <a:ln w="50800">
            <a:noFill/>
          </a:ln>
        </p:spPr>
        <p:style>
          <a:lnRef idx="2">
            <a:schemeClr val="accent1"/>
          </a:lnRef>
          <a:fillRef idx="1">
            <a:schemeClr val="lt1"/>
          </a:fillRef>
          <a:effectRef idx="0">
            <a:schemeClr val="accent1"/>
          </a:effectRef>
          <a:fontRef idx="minor">
            <a:schemeClr val="dk1"/>
          </a:fontRef>
        </p:style>
        <p:txBody>
          <a:bodyPr wrap="square" lIns="129333" tIns="64664" rIns="129333" bIns="64664" rtlCol="0">
            <a:spAutoFit/>
          </a:bodyPr>
          <a:lstStyle/>
          <a:p>
            <a:pPr algn="ctr"/>
            <a:r>
              <a:rPr lang="en-GB" sz="5100" b="1" dirty="0">
                <a:solidFill>
                  <a:schemeClr val="tx1"/>
                </a:solidFill>
                <a:latin typeface="Times New Roman" pitchFamily="18" charset="0"/>
                <a:cs typeface="Times New Roman" pitchFamily="18" charset="0"/>
              </a:rPr>
              <a:t>    </a:t>
            </a:r>
            <a:r>
              <a:rPr lang="en-GB" sz="8600" b="1" dirty="0">
                <a:solidFill>
                  <a:schemeClr val="tx1"/>
                </a:solidFill>
                <a:latin typeface="Times New Roman" pitchFamily="18" charset="0"/>
                <a:cs typeface="Times New Roman" pitchFamily="18" charset="0"/>
              </a:rPr>
              <a:t>Introduction - Methodology:</a:t>
            </a:r>
          </a:p>
          <a:p>
            <a:pPr algn="just"/>
            <a:r>
              <a:rPr lang="en-GB" sz="5100" dirty="0">
                <a:solidFill>
                  <a:schemeClr val="tx1"/>
                </a:solidFill>
                <a:latin typeface="Times New Roman" pitchFamily="18" charset="0"/>
                <a:cs typeface="Times New Roman" pitchFamily="18" charset="0"/>
              </a:rPr>
              <a:t>    </a:t>
            </a:r>
            <a:r>
              <a:rPr lang="en-GB" sz="5100" dirty="0" smtClean="0">
                <a:solidFill>
                  <a:schemeClr val="tx1"/>
                </a:solidFill>
                <a:latin typeface="Times New Roman" pitchFamily="18" charset="0"/>
                <a:cs typeface="Times New Roman" pitchFamily="18" charset="0"/>
              </a:rPr>
              <a:t>Erosion problems </a:t>
            </a:r>
            <a:r>
              <a:rPr lang="en-GB" sz="5100" dirty="0">
                <a:solidFill>
                  <a:schemeClr val="tx1"/>
                </a:solidFill>
                <a:latin typeface="Times New Roman" pitchFamily="18" charset="0"/>
                <a:cs typeface="Times New Roman" pitchFamily="18" charset="0"/>
              </a:rPr>
              <a:t>may be related </a:t>
            </a:r>
            <a:r>
              <a:rPr lang="en-GB" sz="5100" dirty="0" smtClean="0">
                <a:solidFill>
                  <a:schemeClr val="tx1"/>
                </a:solidFill>
                <a:latin typeface="Times New Roman" pitchFamily="18" charset="0"/>
                <a:cs typeface="Times New Roman" pitchFamily="18" charset="0"/>
              </a:rPr>
              <a:t>to </a:t>
            </a:r>
            <a:r>
              <a:rPr lang="en-GB" sz="5100" dirty="0">
                <a:solidFill>
                  <a:schemeClr val="tx1"/>
                </a:solidFill>
                <a:latin typeface="Times New Roman" pitchFamily="18" charset="0"/>
                <a:cs typeface="Times New Roman" pitchFamily="18" charset="0"/>
              </a:rPr>
              <a:t>anthropogenic interventions in the coastal environment. Taking into account that the interest for the exploitation of beaches is steadily rising, gaining insight into the mechanism of  seabed evolution is very important.  </a:t>
            </a:r>
          </a:p>
          <a:p>
            <a:pPr algn="just"/>
            <a:r>
              <a:rPr lang="en-GB" sz="5100" dirty="0">
                <a:solidFill>
                  <a:schemeClr val="tx1"/>
                </a:solidFill>
                <a:latin typeface="Times New Roman" pitchFamily="18" charset="0"/>
                <a:cs typeface="Times New Roman" pitchFamily="18" charset="0"/>
              </a:rPr>
              <a:t>We opted to use the sophisticated statistical method of </a:t>
            </a:r>
            <a:r>
              <a:rPr lang="en-GB" sz="5100" b="1" dirty="0">
                <a:solidFill>
                  <a:schemeClr val="tx1"/>
                </a:solidFill>
                <a:latin typeface="Times New Roman" pitchFamily="18" charset="0"/>
                <a:cs typeface="Times New Roman" pitchFamily="18" charset="0"/>
              </a:rPr>
              <a:t>Canonical Correlation Analysis (CCA)</a:t>
            </a:r>
            <a:r>
              <a:rPr lang="en-GB" sz="5100" dirty="0">
                <a:solidFill>
                  <a:schemeClr val="tx1"/>
                </a:solidFill>
                <a:latin typeface="Times New Roman" pitchFamily="18" charset="0"/>
                <a:cs typeface="Times New Roman" pitchFamily="18" charset="0"/>
              </a:rPr>
              <a:t> at Lubiatowo in Poland (Fig.1) which has a non-tidal beach with multiple longshore bars (Fig.2). The Coastal Research Station(CRS) at Lubiatowo provided us with 28 consecutive surveys of nearshore bed topography conducted between 1987-2001, complemented  by hourly measurements of wave height (Hs) and peak wave period (</a:t>
            </a:r>
            <a:r>
              <a:rPr lang="en-GB" sz="5100" dirty="0" err="1">
                <a:solidFill>
                  <a:schemeClr val="tx1"/>
                </a:solidFill>
                <a:latin typeface="Times New Roman" pitchFamily="18" charset="0"/>
                <a:cs typeface="Times New Roman" pitchFamily="18" charset="0"/>
              </a:rPr>
              <a:t>Tp</a:t>
            </a:r>
            <a:r>
              <a:rPr lang="en-GB" sz="5100" dirty="0">
                <a:solidFill>
                  <a:schemeClr val="tx1"/>
                </a:solidFill>
                <a:latin typeface="Times New Roman" pitchFamily="18" charset="0"/>
                <a:cs typeface="Times New Roman" pitchFamily="18" charset="0"/>
              </a:rPr>
              <a:t>) for the same time span. </a:t>
            </a:r>
          </a:p>
          <a:p>
            <a:pPr algn="just"/>
            <a:r>
              <a:rPr lang="en-GB" sz="5100" dirty="0">
                <a:solidFill>
                  <a:schemeClr val="tx1"/>
                </a:solidFill>
                <a:latin typeface="Times New Roman" pitchFamily="18" charset="0"/>
                <a:cs typeface="Times New Roman" pitchFamily="18" charset="0"/>
              </a:rPr>
              <a:t>    The CCA maximizes the correlation between two data sets: A and B, and specifies the degree that A </a:t>
            </a:r>
            <a:r>
              <a:rPr lang="en-GB" sz="5100" dirty="0" smtClean="0">
                <a:solidFill>
                  <a:schemeClr val="tx1"/>
                </a:solidFill>
                <a:latin typeface="Times New Roman" pitchFamily="18" charset="0"/>
                <a:cs typeface="Times New Roman" pitchFamily="18" charset="0"/>
              </a:rPr>
              <a:t>accounts </a:t>
            </a:r>
            <a:r>
              <a:rPr lang="en-GB" sz="5100" dirty="0">
                <a:solidFill>
                  <a:schemeClr val="tx1"/>
                </a:solidFill>
                <a:latin typeface="Times New Roman" pitchFamily="18" charset="0"/>
                <a:cs typeface="Times New Roman" pitchFamily="18" charset="0"/>
              </a:rPr>
              <a:t>for the variance of B. </a:t>
            </a:r>
            <a:r>
              <a:rPr lang="en-GB" sz="5100" dirty="0" smtClean="0">
                <a:solidFill>
                  <a:schemeClr val="tx1"/>
                </a:solidFill>
                <a:latin typeface="Times New Roman" pitchFamily="18" charset="0"/>
                <a:cs typeface="Times New Roman" pitchFamily="18" charset="0"/>
              </a:rPr>
              <a:t>In other words, it describes the cause-effect relationship between A and B</a:t>
            </a:r>
            <a:r>
              <a:rPr lang="en-GB" sz="5100" b="1" dirty="0" smtClean="0">
                <a:solidFill>
                  <a:schemeClr val="tx1"/>
                </a:solidFill>
                <a:latin typeface="Times New Roman" pitchFamily="18" charset="0"/>
                <a:cs typeface="Times New Roman" pitchFamily="18" charset="0"/>
              </a:rPr>
              <a:t> </a:t>
            </a:r>
            <a:r>
              <a:rPr lang="en-GB" sz="5100" dirty="0" smtClean="0">
                <a:solidFill>
                  <a:schemeClr val="tx1"/>
                </a:solidFill>
                <a:latin typeface="Times New Roman" pitchFamily="18" charset="0"/>
                <a:cs typeface="Times New Roman" pitchFamily="18" charset="0"/>
              </a:rPr>
              <a:t>respectively.  In our study, cause is </a:t>
            </a:r>
            <a:r>
              <a:rPr lang="en-GB" sz="5100" dirty="0">
                <a:solidFill>
                  <a:schemeClr val="tx1"/>
                </a:solidFill>
                <a:latin typeface="Times New Roman" pitchFamily="18" charset="0"/>
                <a:cs typeface="Times New Roman" pitchFamily="18" charset="0"/>
              </a:rPr>
              <a:t>considered  to be a data set of wave steepness transformations over the 28 consecutive bathymetric surveys of seabed(1987-2001), while effect is the data set of those 28 bathymetric surveys. The consequent application of the CCA </a:t>
            </a:r>
            <a:r>
              <a:rPr lang="en-GB" sz="5100" b="1" dirty="0">
                <a:solidFill>
                  <a:schemeClr val="tx1"/>
                </a:solidFill>
                <a:latin typeface="Times New Roman" pitchFamily="18" charset="0"/>
                <a:cs typeface="Times New Roman" pitchFamily="18" charset="0"/>
              </a:rPr>
              <a:t>revealed crucial wave transformations patterns related to seabed evolution</a:t>
            </a:r>
            <a:r>
              <a:rPr lang="en-GB" sz="5100" dirty="0">
                <a:solidFill>
                  <a:schemeClr val="tx1"/>
                </a:solidFill>
                <a:latin typeface="Times New Roman" pitchFamily="18" charset="0"/>
                <a:cs typeface="Times New Roman" pitchFamily="18" charset="0"/>
              </a:rPr>
              <a:t>.</a:t>
            </a:r>
            <a:r>
              <a:rPr lang="en-GB" sz="5100" b="1" dirty="0">
                <a:solidFill>
                  <a:schemeClr val="tx1"/>
                </a:solidFill>
                <a:latin typeface="Times New Roman" pitchFamily="18" charset="0"/>
                <a:cs typeface="Times New Roman" pitchFamily="18" charset="0"/>
              </a:rPr>
              <a:t> </a:t>
            </a:r>
            <a:r>
              <a:rPr lang="en-GB" sz="5100" dirty="0">
                <a:solidFill>
                  <a:schemeClr val="tx1"/>
                </a:solidFill>
                <a:latin typeface="Times New Roman" pitchFamily="18" charset="0"/>
                <a:cs typeface="Times New Roman" pitchFamily="18" charset="0"/>
              </a:rPr>
              <a:t>In the past, this method has also been used in the coastal field by Larson et al. (2000). </a:t>
            </a:r>
            <a:r>
              <a:rPr lang="pl-PL" sz="5100" dirty="0" smtClean="0">
                <a:solidFill>
                  <a:schemeClr val="tx1"/>
                </a:solidFill>
                <a:latin typeface="Times New Roman" pitchFamily="18" charset="0"/>
                <a:cs typeface="Times New Roman" pitchFamily="18" charset="0"/>
              </a:rPr>
              <a:t>Różyński</a:t>
            </a:r>
            <a:r>
              <a:rPr lang="en-GB" sz="5100" dirty="0" smtClean="0">
                <a:solidFill>
                  <a:schemeClr val="tx1"/>
                </a:solidFill>
                <a:latin typeface="Times New Roman" pitchFamily="18" charset="0"/>
                <a:cs typeface="Times New Roman" pitchFamily="18" charset="0"/>
              </a:rPr>
              <a:t> </a:t>
            </a:r>
            <a:r>
              <a:rPr lang="en-GB" sz="5100" dirty="0">
                <a:solidFill>
                  <a:schemeClr val="tx1"/>
                </a:solidFill>
                <a:latin typeface="Times New Roman" pitchFamily="18" charset="0"/>
                <a:cs typeface="Times New Roman" pitchFamily="18" charset="0"/>
              </a:rPr>
              <a:t>(2003) also used the CCA to find a correlation between components of a multibar system and the interaction between the multiple longshore bars. Elsewhere, Horrillo–Caraballo and Reeve (2008) examined the performance of CCA-based at Duck (USA).</a:t>
            </a:r>
          </a:p>
          <a:p>
            <a:r>
              <a:rPr lang="en-GB" sz="5100" dirty="0">
                <a:solidFill>
                  <a:srgbClr val="FFFF00"/>
                </a:solidFill>
                <a:latin typeface="Times New Roman" pitchFamily="18" charset="0"/>
                <a:cs typeface="Times New Roman" pitchFamily="18" charset="0"/>
              </a:rPr>
              <a:t>.  </a:t>
            </a:r>
            <a:endParaRPr lang="en-GB" sz="5100" dirty="0">
              <a:solidFill>
                <a:srgbClr val="FFFF00"/>
              </a:solidFill>
            </a:endParaRPr>
          </a:p>
        </p:txBody>
      </p:sp>
      <p:sp>
        <p:nvSpPr>
          <p:cNvPr id="101" name="100 - TextBox"/>
          <p:cNvSpPr txBox="1"/>
          <p:nvPr/>
        </p:nvSpPr>
        <p:spPr>
          <a:xfrm>
            <a:off x="5046862" y="38303362"/>
            <a:ext cx="24060379" cy="9687053"/>
          </a:xfrm>
          <a:prstGeom prst="rect">
            <a:avLst/>
          </a:prstGeom>
          <a:noFill/>
          <a:ln w="50800">
            <a:noFill/>
          </a:ln>
        </p:spPr>
        <p:txBody>
          <a:bodyPr wrap="square" lIns="129333" tIns="64664" rIns="129333" bIns="64664" rtlCol="0">
            <a:spAutoFit/>
          </a:bodyPr>
          <a:lstStyle/>
          <a:p>
            <a:r>
              <a:rPr lang="en-GB" b="1" dirty="0" smtClean="0">
                <a:latin typeface="Times New Roman" pitchFamily="18" charset="0"/>
                <a:cs typeface="Times New Roman" pitchFamily="18" charset="0"/>
              </a:rPr>
              <a:t>                             Main Conclusion:</a:t>
            </a:r>
          </a:p>
          <a:p>
            <a:pPr algn="just"/>
            <a:r>
              <a:rPr lang="en-GB" sz="5100" b="1" dirty="0">
                <a:latin typeface="Times New Roman" pitchFamily="18" charset="0"/>
                <a:cs typeface="Times New Roman" pitchFamily="18" charset="0"/>
              </a:rPr>
              <a:t>The application of the CCA revealed hydrodynamic patterns hidden in a vast amount of field </a:t>
            </a:r>
            <a:r>
              <a:rPr lang="en-GB" sz="5100" b="1" dirty="0" smtClean="0">
                <a:latin typeface="Times New Roman" pitchFamily="18" charset="0"/>
                <a:cs typeface="Times New Roman" pitchFamily="18" charset="0"/>
              </a:rPr>
              <a:t>data. Patterns in wave transformation were strongly linked to changes in configuration of the multiple bar profile. </a:t>
            </a:r>
            <a:endParaRPr lang="en-GB" sz="5100" b="1" dirty="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a:p>
            <a:endParaRPr lang="en-GB" dirty="0" smtClean="0"/>
          </a:p>
          <a:p>
            <a:endParaRPr lang="en-GB" dirty="0" smtClean="0"/>
          </a:p>
          <a:p>
            <a:endParaRPr lang="en-GB" dirty="0" smtClean="0"/>
          </a:p>
          <a:p>
            <a:endParaRPr lang="en-GB" dirty="0"/>
          </a:p>
        </p:txBody>
      </p:sp>
      <p:grpSp>
        <p:nvGrpSpPr>
          <p:cNvPr id="76" name="75 - Ομάδα"/>
          <p:cNvGrpSpPr/>
          <p:nvPr/>
        </p:nvGrpSpPr>
        <p:grpSpPr>
          <a:xfrm>
            <a:off x="21562886" y="21811470"/>
            <a:ext cx="6932650" cy="6357895"/>
            <a:chOff x="468264" y="17732275"/>
            <a:chExt cx="5249781" cy="4791674"/>
          </a:xfrm>
        </p:grpSpPr>
        <p:grpSp>
          <p:nvGrpSpPr>
            <p:cNvPr id="75" name="74 - Ομάδα"/>
            <p:cNvGrpSpPr/>
            <p:nvPr/>
          </p:nvGrpSpPr>
          <p:grpSpPr>
            <a:xfrm>
              <a:off x="468264" y="17732275"/>
              <a:ext cx="5249781" cy="4791674"/>
              <a:chOff x="828304" y="14419907"/>
              <a:chExt cx="5249781" cy="4791674"/>
            </a:xfrm>
          </p:grpSpPr>
          <p:sp>
            <p:nvSpPr>
              <p:cNvPr id="44" name="TextBox 43"/>
              <p:cNvSpPr txBox="1"/>
              <p:nvPr/>
            </p:nvSpPr>
            <p:spPr>
              <a:xfrm>
                <a:off x="1008535" y="18933243"/>
                <a:ext cx="5040560" cy="278338"/>
              </a:xfrm>
              <a:prstGeom prst="rect">
                <a:avLst/>
              </a:prstGeom>
              <a:noFill/>
            </p:spPr>
            <p:txBody>
              <a:bodyPr wrap="square" lIns="91427" tIns="45712" rIns="91427" bIns="45712" rtlCol="0">
                <a:spAutoFit/>
              </a:bodyPr>
              <a:lstStyle/>
              <a:p>
                <a:pPr algn="just"/>
                <a:r>
                  <a:rPr lang="en-GB" sz="1800" b="1" dirty="0">
                    <a:latin typeface="Times New Roman" pitchFamily="18" charset="0"/>
                    <a:cs typeface="Times New Roman" pitchFamily="18" charset="0"/>
                  </a:rPr>
                  <a:t>Fig.1 The Lubiatowo beach on the map. </a:t>
                </a:r>
              </a:p>
            </p:txBody>
          </p:sp>
          <p:pic>
            <p:nvPicPr>
              <p:cNvPr id="97" name="Picture 1"/>
              <p:cNvPicPr>
                <a:picLocks noChangeAspect="1" noChangeArrowheads="1"/>
              </p:cNvPicPr>
              <p:nvPr/>
            </p:nvPicPr>
            <p:blipFill>
              <a:blip r:embed="rId7" cstate="print"/>
              <a:srcRect/>
              <a:stretch>
                <a:fillRect/>
              </a:stretch>
            </p:blipFill>
            <p:spPr bwMode="auto">
              <a:xfrm>
                <a:off x="828304" y="14419907"/>
                <a:ext cx="5249781" cy="4648449"/>
              </a:xfrm>
              <a:prstGeom prst="rect">
                <a:avLst/>
              </a:prstGeom>
              <a:gradFill>
                <a:gsLst>
                  <a:gs pos="0">
                    <a:srgbClr val="03D4A8"/>
                  </a:gs>
                  <a:gs pos="25000">
                    <a:srgbClr val="21D6E0"/>
                  </a:gs>
                  <a:gs pos="75000">
                    <a:srgbClr val="0087E6"/>
                  </a:gs>
                  <a:gs pos="100000">
                    <a:srgbClr val="005CBF"/>
                  </a:gs>
                </a:gsLst>
                <a:lin ang="5400000" scaled="0"/>
              </a:gradFill>
              <a:ln>
                <a:noFill/>
              </a:ln>
              <a:effectLst>
                <a:softEdge rad="112500"/>
              </a:effectLst>
            </p:spPr>
          </p:pic>
        </p:grpSp>
        <p:sp>
          <p:nvSpPr>
            <p:cNvPr id="58" name="1 - Ορθογώνιο"/>
            <p:cNvSpPr/>
            <p:nvPr/>
          </p:nvSpPr>
          <p:spPr>
            <a:xfrm>
              <a:off x="1908424" y="20540587"/>
              <a:ext cx="864096" cy="720080"/>
            </a:xfrm>
            <a:prstGeom prst="rect">
              <a:avLst/>
            </a:prstGeom>
            <a:noFill/>
            <a:ln w="44450" cap="flat" cmpd="sng" algn="ctr">
              <a:solidFill>
                <a:srgbClr val="FF0000"/>
              </a:solidFill>
              <a:prstDash val="solid"/>
            </a:ln>
            <a:effectLst/>
          </p:spPr>
          <p:style>
            <a:lnRef idx="2">
              <a:schemeClr val="accent2"/>
            </a:lnRef>
            <a:fillRef idx="1">
              <a:schemeClr val="lt1"/>
            </a:fillRef>
            <a:effectRef idx="0">
              <a:schemeClr val="accent2"/>
            </a:effectRef>
            <a:fontRef idx="minor">
              <a:schemeClr val="dk1"/>
            </a:fontRef>
          </p:style>
          <p:txBody>
            <a:bodyPr wrap="square"/>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800">
                <a:latin typeface="Times New Roman" pitchFamily="18" charset="0"/>
                <a:cs typeface="Times New Roman" pitchFamily="18" charset="0"/>
              </a:endParaRPr>
            </a:p>
          </p:txBody>
        </p:sp>
      </p:grpSp>
      <p:grpSp>
        <p:nvGrpSpPr>
          <p:cNvPr id="72" name="71 - Ομάδα"/>
          <p:cNvGrpSpPr/>
          <p:nvPr/>
        </p:nvGrpSpPr>
        <p:grpSpPr>
          <a:xfrm>
            <a:off x="21620707" y="28173014"/>
            <a:ext cx="7776864" cy="5182821"/>
            <a:chOff x="828304" y="22844843"/>
            <a:chExt cx="5189470" cy="3665991"/>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grpSpPr>
        <p:pic>
          <p:nvPicPr>
            <p:cNvPr id="99" name="Picture 3"/>
            <p:cNvPicPr>
              <a:picLocks noChangeAspect="1" noChangeArrowheads="1"/>
            </p:cNvPicPr>
            <p:nvPr/>
          </p:nvPicPr>
          <p:blipFill>
            <a:blip r:embed="rId8" cstate="print"/>
            <a:srcRect/>
            <a:stretch>
              <a:fillRect/>
            </a:stretch>
          </p:blipFill>
          <p:spPr bwMode="auto">
            <a:xfrm>
              <a:off x="828304" y="22844843"/>
              <a:ext cx="4536504" cy="3208601"/>
            </a:xfrm>
            <a:prstGeom prst="rect">
              <a:avLst/>
            </a:prstGeom>
            <a:noFill/>
            <a:ln w="9525">
              <a:noFill/>
              <a:miter lim="800000"/>
              <a:headEnd/>
              <a:tailEnd/>
            </a:ln>
          </p:spPr>
        </p:pic>
        <p:sp>
          <p:nvSpPr>
            <p:cNvPr id="71" name="TextBox 43"/>
            <p:cNvSpPr txBox="1"/>
            <p:nvPr/>
          </p:nvSpPr>
          <p:spPr>
            <a:xfrm>
              <a:off x="905206" y="26053673"/>
              <a:ext cx="5112568" cy="457161"/>
            </a:xfrm>
            <a:prstGeom prst="rect">
              <a:avLst/>
            </a:prstGeom>
            <a:noFill/>
          </p:spPr>
          <p:txBody>
            <a:bodyPr wrap="square" lIns="91427" tIns="45712" rIns="91427" bIns="45712" rtlCol="0">
              <a:spAutoFit/>
            </a:bodyPr>
            <a:lstStyle/>
            <a:p>
              <a:pPr algn="just"/>
              <a:r>
                <a:rPr lang="en-GB" sz="1800" b="1" dirty="0">
                  <a:latin typeface="Times New Roman" pitchFamily="18" charset="0"/>
                  <a:cs typeface="Times New Roman" pitchFamily="18" charset="0"/>
                </a:rPr>
                <a:t>Fig.2 Cross- shore profiles at Lubiatowo beach showing the multiple bars. </a:t>
              </a:r>
            </a:p>
          </p:txBody>
        </p:sp>
      </p:grpSp>
      <p:sp>
        <p:nvSpPr>
          <p:cNvPr id="90" name="89 - TextBox"/>
          <p:cNvSpPr txBox="1"/>
          <p:nvPr/>
        </p:nvSpPr>
        <p:spPr>
          <a:xfrm>
            <a:off x="662980" y="22015072"/>
            <a:ext cx="10654154" cy="18231581"/>
          </a:xfrm>
          <a:prstGeom prst="rect">
            <a:avLst/>
          </a:prstGeom>
          <a:noFill/>
          <a:ln w="0">
            <a:noFill/>
          </a:ln>
        </p:spPr>
        <p:style>
          <a:lnRef idx="2">
            <a:schemeClr val="accent1"/>
          </a:lnRef>
          <a:fillRef idx="1">
            <a:schemeClr val="lt1"/>
          </a:fillRef>
          <a:effectRef idx="0">
            <a:schemeClr val="accent1"/>
          </a:effectRef>
          <a:fontRef idx="minor">
            <a:schemeClr val="dk1"/>
          </a:fontRef>
        </p:style>
        <p:txBody>
          <a:bodyPr wrap="square" lIns="129351" tIns="64676" rIns="129351" bIns="64676" rtlCol="0">
            <a:spAutoFit/>
          </a:bodyPr>
          <a:lstStyle/>
          <a:p>
            <a:pPr algn="just"/>
            <a:r>
              <a:rPr lang="en-GB" sz="4500" b="1" dirty="0">
                <a:latin typeface="Times New Roman" pitchFamily="18" charset="0"/>
                <a:cs typeface="Times New Roman" pitchFamily="18" charset="0"/>
              </a:rPr>
              <a:t>    Fig.3</a:t>
            </a:r>
            <a:r>
              <a:rPr lang="en-GB" sz="4500" dirty="0">
                <a:latin typeface="Times New Roman" pitchFamily="18" charset="0"/>
                <a:cs typeface="Times New Roman" pitchFamily="18" charset="0"/>
              </a:rPr>
              <a:t> presents a graphical comparison between the standard deviations (SD) of the seabed profile derived by field measurements, and standard deviations (SD) of a corresponding reconstruction of the seabed profile  produced by the CCA.</a:t>
            </a:r>
          </a:p>
          <a:p>
            <a:pPr algn="just"/>
            <a:r>
              <a:rPr lang="en-GB" sz="4500" b="1" dirty="0">
                <a:latin typeface="Times New Roman" pitchFamily="18" charset="0"/>
                <a:cs typeface="Times New Roman" pitchFamily="18" charset="0"/>
              </a:rPr>
              <a:t>    Fig.4</a:t>
            </a:r>
            <a:r>
              <a:rPr lang="en-GB" sz="4500" dirty="0">
                <a:latin typeface="Times New Roman" pitchFamily="18" charset="0"/>
                <a:cs typeface="Times New Roman" pitchFamily="18" charset="0"/>
              </a:rPr>
              <a:t> presents the separate analysis of the 1</a:t>
            </a:r>
            <a:r>
              <a:rPr lang="en-GB" sz="4500" baseline="30000" dirty="0">
                <a:latin typeface="Times New Roman" pitchFamily="18" charset="0"/>
                <a:cs typeface="Times New Roman" pitchFamily="18" charset="0"/>
              </a:rPr>
              <a:t>st</a:t>
            </a:r>
            <a:r>
              <a:rPr lang="en-GB" sz="4500" dirty="0">
                <a:latin typeface="Times New Roman" pitchFamily="18" charset="0"/>
                <a:cs typeface="Times New Roman" pitchFamily="18" charset="0"/>
              </a:rPr>
              <a:t> CCA mode. The peaks in boxes show areas where the 1</a:t>
            </a:r>
            <a:r>
              <a:rPr lang="en-GB" sz="4500" baseline="30000" dirty="0">
                <a:latin typeface="Times New Roman" pitchFamily="18" charset="0"/>
                <a:cs typeface="Times New Roman" pitchFamily="18" charset="0"/>
              </a:rPr>
              <a:t>st</a:t>
            </a:r>
            <a:r>
              <a:rPr lang="en-GB" sz="4500" dirty="0">
                <a:latin typeface="Times New Roman" pitchFamily="18" charset="0"/>
                <a:cs typeface="Times New Roman" pitchFamily="18" charset="0"/>
              </a:rPr>
              <a:t> CCA mode explains most of seabed’s variance. These peaks correspond to bars’ crests: bar 3 (middle and right hand side box) . Wave classes with wave height </a:t>
            </a:r>
            <a:r>
              <a:rPr lang="en-GB" sz="4500" dirty="0" smtClean="0">
                <a:latin typeface="Times New Roman" pitchFamily="18" charset="0"/>
                <a:cs typeface="Times New Roman" pitchFamily="18" charset="0"/>
              </a:rPr>
              <a:t>H(m</a:t>
            </a:r>
            <a:r>
              <a:rPr lang="en-GB" sz="4500" dirty="0">
                <a:latin typeface="Times New Roman" pitchFamily="18" charset="0"/>
                <a:cs typeface="Times New Roman" pitchFamily="18" charset="0"/>
              </a:rPr>
              <a:t>)= 2.25, 2.75, 3.25, 3.75, 4.25 follow these wave transformation patterns! </a:t>
            </a:r>
          </a:p>
          <a:p>
            <a:pPr algn="just"/>
            <a:r>
              <a:rPr lang="en-GB" sz="4500" dirty="0">
                <a:latin typeface="Times New Roman" pitchFamily="18" charset="0"/>
                <a:cs typeface="Times New Roman" pitchFamily="18" charset="0"/>
              </a:rPr>
              <a:t>    According to </a:t>
            </a:r>
            <a:r>
              <a:rPr lang="en-GB" sz="4500" b="1" dirty="0">
                <a:latin typeface="Times New Roman" pitchFamily="18" charset="0"/>
                <a:cs typeface="Times New Roman" pitchFamily="18" charset="0"/>
              </a:rPr>
              <a:t>Fig.5</a:t>
            </a:r>
            <a:r>
              <a:rPr lang="en-GB" sz="4500" dirty="0">
                <a:latin typeface="Times New Roman" pitchFamily="18" charset="0"/>
                <a:cs typeface="Times New Roman" pitchFamily="18" charset="0"/>
              </a:rPr>
              <a:t>, the 2</a:t>
            </a:r>
            <a:r>
              <a:rPr lang="en-GB" sz="4500" baseline="30000" dirty="0">
                <a:latin typeface="Times New Roman" pitchFamily="18" charset="0"/>
                <a:cs typeface="Times New Roman" pitchFamily="18" charset="0"/>
              </a:rPr>
              <a:t>nd</a:t>
            </a:r>
            <a:r>
              <a:rPr lang="en-GB" sz="4500" dirty="0">
                <a:latin typeface="Times New Roman" pitchFamily="18" charset="0"/>
                <a:cs typeface="Times New Roman" pitchFamily="18" charset="0"/>
              </a:rPr>
              <a:t> mode corresponds to wave transformations over bar 3 (right hand side box) and then over bar 2 (middle and left hand side box) Waves here are somewhat smaller than for mode 1, because they begin affecting seabed closer to the shoreline. Wave classes of H(m)=2.25, 2.75, 3.25 follow these wave transformation patterns. </a:t>
            </a:r>
          </a:p>
          <a:p>
            <a:pPr algn="just"/>
            <a:endParaRPr lang="en-GB" sz="4500" dirty="0">
              <a:latin typeface="Times New Roman" pitchFamily="18" charset="0"/>
              <a:cs typeface="Times New Roman" pitchFamily="18" charset="0"/>
            </a:endParaRPr>
          </a:p>
          <a:p>
            <a:pPr algn="just"/>
            <a:endParaRPr lang="en-GB" sz="4500" dirty="0">
              <a:solidFill>
                <a:srgbClr val="FF0000"/>
              </a:solidFill>
              <a:latin typeface="Times New Roman" pitchFamily="18" charset="0"/>
              <a:cs typeface="Times New Roman" pitchFamily="18" charset="0"/>
            </a:endParaRPr>
          </a:p>
        </p:txBody>
      </p:sp>
      <p:sp>
        <p:nvSpPr>
          <p:cNvPr id="48" name="47 - TextBox"/>
          <p:cNvSpPr txBox="1"/>
          <p:nvPr/>
        </p:nvSpPr>
        <p:spPr>
          <a:xfrm>
            <a:off x="13508776" y="20488046"/>
            <a:ext cx="5505342" cy="1457656"/>
          </a:xfrm>
          <a:prstGeom prst="rect">
            <a:avLst/>
          </a:prstGeom>
          <a:noFill/>
        </p:spPr>
        <p:txBody>
          <a:bodyPr wrap="square" lIns="129351" tIns="64676" rIns="129351" bIns="64676" rtlCol="0">
            <a:spAutoFit/>
          </a:bodyPr>
          <a:lstStyle/>
          <a:p>
            <a:r>
              <a:rPr lang="en-GB" sz="8600" b="1" dirty="0">
                <a:solidFill>
                  <a:schemeClr val="dk1"/>
                </a:solidFill>
                <a:latin typeface="Times New Roman" pitchFamily="18" charset="0"/>
                <a:cs typeface="Times New Roman" pitchFamily="18" charset="0"/>
              </a:rPr>
              <a:t>Results:</a:t>
            </a:r>
            <a:endParaRPr lang="en-GB" b="1" dirty="0">
              <a:latin typeface="Times New Roman" pitchFamily="18" charset="0"/>
              <a:cs typeface="Times New Roman" pitchFamily="18" charset="0"/>
            </a:endParaRPr>
          </a:p>
        </p:txBody>
      </p:sp>
      <p:sp>
        <p:nvSpPr>
          <p:cNvPr id="59" name="58 - TextBox"/>
          <p:cNvSpPr txBox="1"/>
          <p:nvPr/>
        </p:nvSpPr>
        <p:spPr>
          <a:xfrm>
            <a:off x="11877563" y="21404262"/>
            <a:ext cx="1835114" cy="826730"/>
          </a:xfrm>
          <a:prstGeom prst="rect">
            <a:avLst/>
          </a:prstGeom>
          <a:noFill/>
        </p:spPr>
        <p:txBody>
          <a:bodyPr wrap="square" lIns="129351" tIns="64676" rIns="129351" bIns="64676" rtlCol="0">
            <a:spAutoFit/>
          </a:bodyPr>
          <a:lstStyle/>
          <a:p>
            <a:r>
              <a:rPr lang="en-GB" sz="4500" b="1" dirty="0">
                <a:latin typeface="Times New Roman" pitchFamily="18" charset="0"/>
                <a:cs typeface="Times New Roman" pitchFamily="18" charset="0"/>
              </a:rPr>
              <a:t>Fig.3</a:t>
            </a:r>
          </a:p>
        </p:txBody>
      </p:sp>
      <p:sp>
        <p:nvSpPr>
          <p:cNvPr id="61" name="60 - TextBox"/>
          <p:cNvSpPr txBox="1"/>
          <p:nvPr/>
        </p:nvSpPr>
        <p:spPr>
          <a:xfrm>
            <a:off x="11877563" y="27105164"/>
            <a:ext cx="1835114" cy="826730"/>
          </a:xfrm>
          <a:prstGeom prst="rect">
            <a:avLst/>
          </a:prstGeom>
          <a:noFill/>
        </p:spPr>
        <p:txBody>
          <a:bodyPr wrap="square" lIns="129351" tIns="64676" rIns="129351" bIns="64676" rtlCol="0">
            <a:spAutoFit/>
          </a:bodyPr>
          <a:lstStyle/>
          <a:p>
            <a:r>
              <a:rPr lang="en-GB" sz="4500" b="1" dirty="0">
                <a:latin typeface="Times New Roman" pitchFamily="18" charset="0"/>
                <a:cs typeface="Times New Roman" pitchFamily="18" charset="0"/>
              </a:rPr>
              <a:t>Fig.4</a:t>
            </a:r>
          </a:p>
        </p:txBody>
      </p:sp>
      <p:sp>
        <p:nvSpPr>
          <p:cNvPr id="62" name="61 - TextBox"/>
          <p:cNvSpPr txBox="1"/>
          <p:nvPr/>
        </p:nvSpPr>
        <p:spPr>
          <a:xfrm>
            <a:off x="11877563" y="32602461"/>
            <a:ext cx="1733163" cy="826730"/>
          </a:xfrm>
          <a:prstGeom prst="rect">
            <a:avLst/>
          </a:prstGeom>
          <a:noFill/>
        </p:spPr>
        <p:txBody>
          <a:bodyPr wrap="square" lIns="129351" tIns="64676" rIns="129351" bIns="64676" rtlCol="0">
            <a:spAutoFit/>
          </a:bodyPr>
          <a:lstStyle/>
          <a:p>
            <a:r>
              <a:rPr lang="en-GB" sz="4500" b="1" dirty="0">
                <a:latin typeface="Times New Roman" pitchFamily="18" charset="0"/>
                <a:cs typeface="Times New Roman" pitchFamily="18" charset="0"/>
              </a:rPr>
              <a:t>Fig.5</a:t>
            </a:r>
          </a:p>
        </p:txBody>
      </p:sp>
      <p:cxnSp>
        <p:nvCxnSpPr>
          <p:cNvPr id="77" name="76 - Ευθεία γραμμή σύνδεσης"/>
          <p:cNvCxnSpPr/>
          <p:nvPr/>
        </p:nvCxnSpPr>
        <p:spPr>
          <a:xfrm rot="5400000" flipH="1" flipV="1">
            <a:off x="5873789" y="29955614"/>
            <a:ext cx="15473875"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2" name="81 - Ευθεία γραμμή σύνδεσης"/>
          <p:cNvCxnSpPr/>
          <p:nvPr/>
        </p:nvCxnSpPr>
        <p:spPr>
          <a:xfrm rot="5400000" flipH="1" flipV="1">
            <a:off x="6995247" y="29955614"/>
            <a:ext cx="15473875"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83 - Ευθεία γραμμή σύνδεσης"/>
          <p:cNvCxnSpPr/>
          <p:nvPr/>
        </p:nvCxnSpPr>
        <p:spPr>
          <a:xfrm rot="5400000" flipH="1" flipV="1">
            <a:off x="8218656" y="29955614"/>
            <a:ext cx="15473875"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6" name="85 - Ευθεία γραμμή σύνδεσης"/>
          <p:cNvCxnSpPr/>
          <p:nvPr/>
        </p:nvCxnSpPr>
        <p:spPr>
          <a:xfrm rot="5400000" flipH="1" flipV="1">
            <a:off x="9696942" y="29904638"/>
            <a:ext cx="15473875" cy="101951"/>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87 - Ευθεία γραμμή σύνδεσης"/>
          <p:cNvCxnSpPr/>
          <p:nvPr/>
        </p:nvCxnSpPr>
        <p:spPr>
          <a:xfrm rot="5400000" flipH="1" flipV="1">
            <a:off x="11124253" y="29904638"/>
            <a:ext cx="15473875" cy="101951"/>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1" name="90 - Ευθεία γραμμή σύνδεσης"/>
          <p:cNvCxnSpPr/>
          <p:nvPr/>
        </p:nvCxnSpPr>
        <p:spPr>
          <a:xfrm rot="5400000" flipH="1" flipV="1">
            <a:off x="12398637" y="29955614"/>
            <a:ext cx="15473875"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4" name="53 - TextBox"/>
          <p:cNvSpPr txBox="1"/>
          <p:nvPr/>
        </p:nvSpPr>
        <p:spPr>
          <a:xfrm>
            <a:off x="20468579" y="33069558"/>
            <a:ext cx="9430745" cy="6548574"/>
          </a:xfrm>
          <a:prstGeom prst="rect">
            <a:avLst/>
          </a:prstGeom>
          <a:noFill/>
        </p:spPr>
        <p:txBody>
          <a:bodyPr wrap="square" lIns="129351" tIns="64676" rIns="129351" bIns="64676" rtlCol="0">
            <a:spAutoFit/>
          </a:bodyPr>
          <a:lstStyle/>
          <a:p>
            <a:r>
              <a:rPr lang="en-GB" sz="2800" dirty="0">
                <a:solidFill>
                  <a:schemeClr val="dk1"/>
                </a:solidFill>
                <a:latin typeface="Times New Roman" pitchFamily="18" charset="0"/>
                <a:cs typeface="Times New Roman" pitchFamily="18" charset="0"/>
              </a:rPr>
              <a:t>REFERENCES</a:t>
            </a:r>
          </a:p>
          <a:p>
            <a:r>
              <a:rPr lang="en-GB" sz="2800" dirty="0">
                <a:solidFill>
                  <a:schemeClr val="dk1"/>
                </a:solidFill>
                <a:latin typeface="Times New Roman" pitchFamily="18" charset="0"/>
                <a:cs typeface="Times New Roman" pitchFamily="18" charset="0"/>
              </a:rPr>
              <a:t>Horrillo-Caraballo and Reeve (2008): An investigation of the link between beach morphology and wave climate at Duck, NC, USA, Journal of Flood Risk Management, Blackwell Publishing Ltd, vol. 1(2), pp. 110-122.</a:t>
            </a:r>
          </a:p>
          <a:p>
            <a:r>
              <a:rPr lang="en-GB" sz="2800" dirty="0">
                <a:solidFill>
                  <a:schemeClr val="dk1"/>
                </a:solidFill>
                <a:latin typeface="Times New Roman" pitchFamily="18" charset="0"/>
                <a:cs typeface="Times New Roman" pitchFamily="18" charset="0"/>
              </a:rPr>
              <a:t>Larson, Capobianco and Hanson (2000): Relationship between beach profiles and waves at Duck, North Carolina, determined by canonical correlation analysis, Marine Geology, ELSEVIER, vol. 163, pp. 275-288.</a:t>
            </a:r>
          </a:p>
          <a:p>
            <a:r>
              <a:rPr lang="en-GB" sz="2800" dirty="0">
                <a:solidFill>
                  <a:schemeClr val="dk1"/>
                </a:solidFill>
                <a:latin typeface="Times New Roman" pitchFamily="18" charset="0"/>
                <a:cs typeface="Times New Roman" pitchFamily="18" charset="0"/>
              </a:rPr>
              <a:t>Różyński (2003): Data-driven </a:t>
            </a:r>
            <a:r>
              <a:rPr lang="en-GB" sz="2800" dirty="0" err="1">
                <a:solidFill>
                  <a:schemeClr val="dk1"/>
                </a:solidFill>
                <a:latin typeface="Times New Roman" pitchFamily="18" charset="0"/>
                <a:cs typeface="Times New Roman" pitchFamily="18" charset="0"/>
              </a:rPr>
              <a:t>modeling</a:t>
            </a:r>
            <a:r>
              <a:rPr lang="en-GB" sz="2800" dirty="0">
                <a:solidFill>
                  <a:schemeClr val="dk1"/>
                </a:solidFill>
                <a:latin typeface="Times New Roman" pitchFamily="18" charset="0"/>
                <a:cs typeface="Times New Roman" pitchFamily="18" charset="0"/>
              </a:rPr>
              <a:t> of multiple longshore bars and their interactions, Coastal Engineering, ELSEVIER, vol. 48, pp. 151-170.</a:t>
            </a:r>
          </a:p>
          <a:p>
            <a:endParaRPr lang="en-GB" dirty="0"/>
          </a:p>
        </p:txBody>
      </p:sp>
      <p:sp>
        <p:nvSpPr>
          <p:cNvPr id="64" name="1 - Ορθογώνιο"/>
          <p:cNvSpPr/>
          <p:nvPr/>
        </p:nvSpPr>
        <p:spPr>
          <a:xfrm>
            <a:off x="15038037" y="30159218"/>
            <a:ext cx="815606" cy="814414"/>
          </a:xfrm>
          <a:prstGeom prst="rect">
            <a:avLst/>
          </a:prstGeom>
          <a:noFill/>
          <a:ln w="44450" cap="flat" cmpd="sng" algn="ctr">
            <a:solidFill>
              <a:srgbClr val="FF0000"/>
            </a:solidFill>
            <a:prstDash val="sysDash"/>
          </a:ln>
          <a:effectLst/>
        </p:spPr>
        <p:style>
          <a:lnRef idx="2">
            <a:schemeClr val="accent2"/>
          </a:lnRef>
          <a:fillRef idx="1">
            <a:schemeClr val="lt1"/>
          </a:fillRef>
          <a:effectRef idx="0">
            <a:schemeClr val="accent2"/>
          </a:effectRef>
          <a:fontRef idx="minor">
            <a:schemeClr val="dk1"/>
          </a:fontRef>
        </p:style>
        <p:txBody>
          <a:bodyPr wrap="square" lIns="129351" tIns="64676" rIns="129351" bIns="64676"/>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dirty="0" smtClean="0"/>
              <a:t>`</a:t>
            </a:r>
            <a:endParaRPr lang="en-US" dirty="0"/>
          </a:p>
        </p:txBody>
      </p:sp>
      <p:sp>
        <p:nvSpPr>
          <p:cNvPr id="66" name="1 - Ορθογώνιο"/>
          <p:cNvSpPr/>
          <p:nvPr/>
        </p:nvSpPr>
        <p:spPr>
          <a:xfrm>
            <a:off x="16159495" y="30668227"/>
            <a:ext cx="2140966" cy="1018018"/>
          </a:xfrm>
          <a:prstGeom prst="rect">
            <a:avLst/>
          </a:prstGeom>
          <a:noFill/>
          <a:ln w="44450" cap="flat" cmpd="sng" algn="ctr">
            <a:solidFill>
              <a:srgbClr val="FF0000"/>
            </a:solidFill>
            <a:prstDash val="sysDash"/>
          </a:ln>
          <a:effectLst/>
        </p:spPr>
        <p:style>
          <a:lnRef idx="2">
            <a:schemeClr val="accent2"/>
          </a:lnRef>
          <a:fillRef idx="1">
            <a:schemeClr val="lt1"/>
          </a:fillRef>
          <a:effectRef idx="0">
            <a:schemeClr val="accent2"/>
          </a:effectRef>
          <a:fontRef idx="minor">
            <a:schemeClr val="dk1"/>
          </a:fontRef>
        </p:style>
        <p:txBody>
          <a:bodyPr wrap="square" lIns="129351" tIns="64676" rIns="129351" bIns="64676"/>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a:p>
        </p:txBody>
      </p:sp>
      <p:sp>
        <p:nvSpPr>
          <p:cNvPr id="68" name="1 - Ορθογώνιο"/>
          <p:cNvSpPr/>
          <p:nvPr/>
        </p:nvSpPr>
        <p:spPr>
          <a:xfrm>
            <a:off x="15751692" y="35758317"/>
            <a:ext cx="1121458" cy="1018018"/>
          </a:xfrm>
          <a:prstGeom prst="rect">
            <a:avLst/>
          </a:prstGeom>
          <a:noFill/>
          <a:ln w="44450" cap="flat" cmpd="sng" algn="ctr">
            <a:solidFill>
              <a:srgbClr val="FF0000"/>
            </a:solidFill>
            <a:prstDash val="sysDash"/>
          </a:ln>
          <a:effectLst/>
        </p:spPr>
        <p:style>
          <a:lnRef idx="2">
            <a:schemeClr val="accent2"/>
          </a:lnRef>
          <a:fillRef idx="1">
            <a:schemeClr val="lt1"/>
          </a:fillRef>
          <a:effectRef idx="0">
            <a:schemeClr val="accent2"/>
          </a:effectRef>
          <a:fontRef idx="minor">
            <a:schemeClr val="dk1"/>
          </a:fontRef>
        </p:style>
        <p:txBody>
          <a:bodyPr wrap="square" lIns="129351" tIns="64676" rIns="129351" bIns="64676"/>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a:p>
        </p:txBody>
      </p:sp>
      <p:sp>
        <p:nvSpPr>
          <p:cNvPr id="69" name="1 - Ορθογώνιο"/>
          <p:cNvSpPr/>
          <p:nvPr/>
        </p:nvSpPr>
        <p:spPr>
          <a:xfrm>
            <a:off x="14222431" y="36063723"/>
            <a:ext cx="1121458" cy="1018018"/>
          </a:xfrm>
          <a:prstGeom prst="rect">
            <a:avLst/>
          </a:prstGeom>
          <a:noFill/>
          <a:ln w="44450" cap="flat" cmpd="sng" algn="ctr">
            <a:solidFill>
              <a:srgbClr val="FF0000"/>
            </a:solidFill>
            <a:prstDash val="sysDash"/>
          </a:ln>
          <a:effectLst/>
        </p:spPr>
        <p:style>
          <a:lnRef idx="2">
            <a:schemeClr val="accent2"/>
          </a:lnRef>
          <a:fillRef idx="1">
            <a:schemeClr val="lt1"/>
          </a:fillRef>
          <a:effectRef idx="0">
            <a:schemeClr val="accent2"/>
          </a:effectRef>
          <a:fontRef idx="minor">
            <a:schemeClr val="dk1"/>
          </a:fontRef>
        </p:style>
        <p:txBody>
          <a:bodyPr wrap="square" lIns="129351" tIns="64676" rIns="129351" bIns="64676"/>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a:p>
        </p:txBody>
      </p:sp>
      <p:sp>
        <p:nvSpPr>
          <p:cNvPr id="70" name="1 - Ορθογώνιο"/>
          <p:cNvSpPr/>
          <p:nvPr/>
        </p:nvSpPr>
        <p:spPr>
          <a:xfrm>
            <a:off x="13202923" y="36063723"/>
            <a:ext cx="713655" cy="1018018"/>
          </a:xfrm>
          <a:prstGeom prst="rect">
            <a:avLst/>
          </a:prstGeom>
          <a:noFill/>
          <a:ln w="44450" cap="flat" cmpd="sng" algn="ctr">
            <a:solidFill>
              <a:srgbClr val="FF0000"/>
            </a:solidFill>
            <a:prstDash val="sysDash"/>
          </a:ln>
          <a:effectLst/>
        </p:spPr>
        <p:style>
          <a:lnRef idx="2">
            <a:schemeClr val="accent2"/>
          </a:lnRef>
          <a:fillRef idx="1">
            <a:schemeClr val="lt1"/>
          </a:fillRef>
          <a:effectRef idx="0">
            <a:schemeClr val="accent2"/>
          </a:effectRef>
          <a:fontRef idx="minor">
            <a:schemeClr val="dk1"/>
          </a:fontRef>
        </p:style>
        <p:txBody>
          <a:bodyPr wrap="square" lIns="129351" tIns="64676" rIns="129351" bIns="64676"/>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a:p>
        </p:txBody>
      </p:sp>
      <p:sp>
        <p:nvSpPr>
          <p:cNvPr id="79" name="78 - Ορθογώνιο"/>
          <p:cNvSpPr/>
          <p:nvPr/>
        </p:nvSpPr>
        <p:spPr>
          <a:xfrm>
            <a:off x="11877564" y="37997957"/>
            <a:ext cx="806153" cy="565658"/>
          </a:xfrm>
          <a:prstGeom prst="rect">
            <a:avLst/>
          </a:prstGeom>
        </p:spPr>
        <p:txBody>
          <a:bodyPr wrap="none" lIns="129351" tIns="64676" rIns="129351" bIns="64676">
            <a:spAutoFit/>
          </a:bodyPr>
          <a:lstStyle/>
          <a:p>
            <a:r>
              <a:rPr lang="en-GB" sz="2800" b="1" dirty="0">
                <a:latin typeface="Times New Roman" pitchFamily="18" charset="0"/>
                <a:cs typeface="Times New Roman" pitchFamily="18" charset="0"/>
              </a:rPr>
              <a:t>150</a:t>
            </a:r>
            <a:endParaRPr lang="en-GB" sz="2800" dirty="0"/>
          </a:p>
        </p:txBody>
      </p:sp>
      <p:sp>
        <p:nvSpPr>
          <p:cNvPr id="80" name="79 - Ορθογώνιο"/>
          <p:cNvSpPr/>
          <p:nvPr/>
        </p:nvSpPr>
        <p:spPr>
          <a:xfrm>
            <a:off x="13202924" y="37997957"/>
            <a:ext cx="806153" cy="565658"/>
          </a:xfrm>
          <a:prstGeom prst="rect">
            <a:avLst/>
          </a:prstGeom>
        </p:spPr>
        <p:txBody>
          <a:bodyPr wrap="none" lIns="129351" tIns="64676" rIns="129351" bIns="64676">
            <a:spAutoFit/>
          </a:bodyPr>
          <a:lstStyle/>
          <a:p>
            <a:r>
              <a:rPr lang="en-GB" sz="2800" b="1" dirty="0">
                <a:latin typeface="Times New Roman" pitchFamily="18" charset="0"/>
                <a:cs typeface="Times New Roman" pitchFamily="18" charset="0"/>
              </a:rPr>
              <a:t>250</a:t>
            </a:r>
            <a:endParaRPr lang="en-GB" sz="2800" dirty="0"/>
          </a:p>
        </p:txBody>
      </p:sp>
      <p:sp>
        <p:nvSpPr>
          <p:cNvPr id="81" name="65 - TextBox"/>
          <p:cNvSpPr txBox="1"/>
          <p:nvPr/>
        </p:nvSpPr>
        <p:spPr>
          <a:xfrm>
            <a:off x="14324381" y="37997958"/>
            <a:ext cx="815490" cy="577408"/>
          </a:xfrm>
          <a:prstGeom prst="rect">
            <a:avLst/>
          </a:prstGeom>
          <a:noFill/>
        </p:spPr>
        <p:txBody>
          <a:bodyPr wrap="square" lIns="129351" tIns="64676" rIns="129351" bIns="64676"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2800" b="1" dirty="0">
                <a:latin typeface="Times New Roman" pitchFamily="18" charset="0"/>
                <a:cs typeface="Times New Roman" pitchFamily="18" charset="0"/>
              </a:rPr>
              <a:t>350</a:t>
            </a:r>
          </a:p>
        </p:txBody>
      </p:sp>
      <p:sp>
        <p:nvSpPr>
          <p:cNvPr id="45" name="65 - TextBox"/>
          <p:cNvSpPr txBox="1"/>
          <p:nvPr/>
        </p:nvSpPr>
        <p:spPr>
          <a:xfrm>
            <a:off x="15445840" y="37997957"/>
            <a:ext cx="815606" cy="565658"/>
          </a:xfrm>
          <a:prstGeom prst="rect">
            <a:avLst/>
          </a:prstGeom>
          <a:noFill/>
        </p:spPr>
        <p:txBody>
          <a:bodyPr wrap="square" lIns="129351" tIns="64676" rIns="129351" bIns="64676"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2800" b="1" dirty="0">
                <a:latin typeface="Times New Roman" pitchFamily="18" charset="0"/>
                <a:cs typeface="Times New Roman" pitchFamily="18" charset="0"/>
              </a:rPr>
              <a:t>450</a:t>
            </a:r>
          </a:p>
        </p:txBody>
      </p:sp>
      <p:sp>
        <p:nvSpPr>
          <p:cNvPr id="46" name="65 - TextBox"/>
          <p:cNvSpPr txBox="1"/>
          <p:nvPr/>
        </p:nvSpPr>
        <p:spPr>
          <a:xfrm>
            <a:off x="16975102" y="37997958"/>
            <a:ext cx="815491" cy="577408"/>
          </a:xfrm>
          <a:prstGeom prst="rect">
            <a:avLst/>
          </a:prstGeom>
          <a:noFill/>
        </p:spPr>
        <p:txBody>
          <a:bodyPr wrap="square" lIns="129351" tIns="64676" rIns="129351" bIns="64676"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2800" b="1" dirty="0">
                <a:latin typeface="Times New Roman" pitchFamily="18" charset="0"/>
                <a:cs typeface="Times New Roman" pitchFamily="18" charset="0"/>
              </a:rPr>
              <a:t>550</a:t>
            </a:r>
          </a:p>
        </p:txBody>
      </p:sp>
      <p:sp>
        <p:nvSpPr>
          <p:cNvPr id="53" name="65 - TextBox"/>
          <p:cNvSpPr txBox="1"/>
          <p:nvPr/>
        </p:nvSpPr>
        <p:spPr>
          <a:xfrm>
            <a:off x="18402413" y="37997958"/>
            <a:ext cx="815491" cy="577408"/>
          </a:xfrm>
          <a:prstGeom prst="rect">
            <a:avLst/>
          </a:prstGeom>
          <a:noFill/>
        </p:spPr>
        <p:txBody>
          <a:bodyPr wrap="square" lIns="129351" tIns="64676" rIns="129351" bIns="64676"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2800" b="1" dirty="0">
                <a:latin typeface="Times New Roman" pitchFamily="18" charset="0"/>
                <a:cs typeface="Times New Roman" pitchFamily="18" charset="0"/>
              </a:rPr>
              <a:t>650</a:t>
            </a:r>
          </a:p>
        </p:txBody>
      </p:sp>
      <p:sp>
        <p:nvSpPr>
          <p:cNvPr id="57" name="65 - TextBox"/>
          <p:cNvSpPr txBox="1"/>
          <p:nvPr/>
        </p:nvSpPr>
        <p:spPr>
          <a:xfrm>
            <a:off x="19727772" y="37997958"/>
            <a:ext cx="815491" cy="577408"/>
          </a:xfrm>
          <a:prstGeom prst="rect">
            <a:avLst/>
          </a:prstGeom>
          <a:noFill/>
        </p:spPr>
        <p:txBody>
          <a:bodyPr wrap="square" lIns="129351" tIns="64676" rIns="129351" bIns="64676"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2800" b="1" dirty="0">
                <a:latin typeface="Times New Roman" pitchFamily="18" charset="0"/>
                <a:cs typeface="Times New Roman" pitchFamily="18" charset="0"/>
              </a:rPr>
              <a:t>750</a:t>
            </a:r>
          </a:p>
        </p:txBody>
      </p:sp>
      <p:pic>
        <p:nvPicPr>
          <p:cNvPr id="50" name="Picture 2" descr="C:\Users\Antonis\Downloads\swan_logo (1).jpg"/>
          <p:cNvPicPr>
            <a:picLocks noChangeAspect="1" noChangeArrowheads="1"/>
          </p:cNvPicPr>
          <p:nvPr/>
        </p:nvPicPr>
        <p:blipFill>
          <a:blip r:embed="rId9" cstate="print"/>
          <a:srcRect/>
          <a:stretch>
            <a:fillRect/>
          </a:stretch>
        </p:blipFill>
        <p:spPr bwMode="auto">
          <a:xfrm>
            <a:off x="25807086" y="0"/>
            <a:ext cx="4472889" cy="3042222"/>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4492</TotalTime>
  <Words>740</Words>
  <Application>Microsoft Office PowerPoint</Application>
  <PresentationFormat>Προσαρμογή</PresentationFormat>
  <Paragraphs>46</Paragraphs>
  <Slides>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Θέμα του Office</vt:lpstr>
      <vt:lpstr>Διαφάνεια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Marine</dc:creator>
  <cp:lastModifiedBy>Antonis</cp:lastModifiedBy>
  <cp:revision>505</cp:revision>
  <cp:lastPrinted>2012-06-12T13:35:12Z</cp:lastPrinted>
  <dcterms:created xsi:type="dcterms:W3CDTF">2011-02-21T08:52:57Z</dcterms:created>
  <dcterms:modified xsi:type="dcterms:W3CDTF">2012-06-25T16:49:00Z</dcterms:modified>
</cp:coreProperties>
</file>