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4" r:id="rId2"/>
    <p:sldId id="265" r:id="rId3"/>
    <p:sldId id="271" r:id="rId4"/>
    <p:sldId id="272" r:id="rId5"/>
    <p:sldId id="274" r:id="rId6"/>
    <p:sldId id="275"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FEE"/>
    <a:srgbClr val="CBDC28"/>
    <a:srgbClr val="73BED3"/>
    <a:srgbClr val="1C2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4"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46653-39A1-465A-900A-0CD7677033BB}" type="datetimeFigureOut">
              <a:rPr lang="ko-KR" altLang="en-US" smtClean="0"/>
              <a:t>2012-06-28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0F0A2-A4C7-4943-80C1-B4262CDFDF0B}" type="slidenum">
              <a:rPr lang="ko-KR" altLang="en-US" smtClean="0"/>
              <a:t>‹#›</a:t>
            </a:fld>
            <a:endParaRPr lang="ko-KR" altLang="en-US"/>
          </a:p>
        </p:txBody>
      </p:sp>
    </p:spTree>
    <p:extLst>
      <p:ext uri="{BB962C8B-B14F-4D97-AF65-F5344CB8AC3E}">
        <p14:creationId xmlns:p14="http://schemas.microsoft.com/office/powerpoint/2010/main" val="179144842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Thank you, chairman.</a:t>
            </a:r>
            <a:r>
              <a:rPr lang="en-US" altLang="ko-KR" baseline="0" dirty="0" smtClean="0"/>
              <a:t> </a:t>
            </a:r>
            <a:r>
              <a:rPr lang="en-US" altLang="ko-KR" dirty="0" smtClean="0"/>
              <a:t>Good</a:t>
            </a:r>
            <a:r>
              <a:rPr lang="en-US" altLang="ko-KR" baseline="0" dirty="0" smtClean="0"/>
              <a:t> morning, everyone. The title of my paper is …</a:t>
            </a:r>
            <a:endParaRPr lang="ko-KR" altLang="en-US" dirty="0"/>
          </a:p>
        </p:txBody>
      </p:sp>
      <p:sp>
        <p:nvSpPr>
          <p:cNvPr id="4" name="슬라이드 번호 개체 틀 3"/>
          <p:cNvSpPr>
            <a:spLocks noGrp="1"/>
          </p:cNvSpPr>
          <p:nvPr>
            <p:ph type="sldNum" sz="quarter" idx="10"/>
          </p:nvPr>
        </p:nvSpPr>
        <p:spPr/>
        <p:txBody>
          <a:bodyPr/>
          <a:lstStyle/>
          <a:p>
            <a:fld id="{15B0F0A2-A4C7-4943-80C1-B4262CDFDF0B}" type="slidenum">
              <a:rPr lang="ko-KR" altLang="en-US" smtClean="0"/>
              <a:t>1</a:t>
            </a:fld>
            <a:endParaRPr lang="ko-KR" altLang="en-US"/>
          </a:p>
        </p:txBody>
      </p:sp>
    </p:spTree>
    <p:extLst>
      <p:ext uri="{BB962C8B-B14F-4D97-AF65-F5344CB8AC3E}">
        <p14:creationId xmlns:p14="http://schemas.microsoft.com/office/powerpoint/2010/main" val="289664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the side view and plan view of the experimental setup. A sloping bed was installed to include the bottom slope effect. The total water depth was 0.6</a:t>
            </a:r>
            <a:r>
              <a:rPr lang="en-US" altLang="ko-KR" baseline="0" dirty="0" smtClean="0"/>
              <a:t> m, and the breakwater water depth was 0.4 m. The foreshore beach slope was 1:25. Three wave gauges were used to measure the incident wave.</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10</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the cross-section of the breakwater of 1:1.5 slope. The nominal size of Tetrapod was about 4 cm. </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11</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a:t>
            </a:r>
            <a:r>
              <a:rPr lang="ko-KR" altLang="en-US" dirty="0" smtClean="0"/>
              <a:t> </a:t>
            </a:r>
            <a:r>
              <a:rPr lang="en-US" altLang="ko-KR" dirty="0" smtClean="0"/>
              <a:t>is the initial profile of </a:t>
            </a:r>
            <a:r>
              <a:rPr lang="en-US" altLang="ko-KR" dirty="0" smtClean="0"/>
              <a:t>1:1.5 </a:t>
            </a:r>
            <a:r>
              <a:rPr lang="en-US" altLang="ko-KR" dirty="0" smtClean="0"/>
              <a:t>slope. The </a:t>
            </a:r>
            <a:r>
              <a:rPr lang="en-US" altLang="ko-KR" dirty="0" err="1" smtClean="0"/>
              <a:t>Tetrapods</a:t>
            </a:r>
            <a:r>
              <a:rPr lang="en-US" altLang="ko-KR" dirty="0" smtClean="0"/>
              <a:t> along the sidewalls were fixed not to </a:t>
            </a:r>
            <a:r>
              <a:rPr lang="en-US" altLang="ko-KR" dirty="0" smtClean="0"/>
              <a:t>move using</a:t>
            </a:r>
            <a:r>
              <a:rPr lang="en-US" altLang="ko-KR" baseline="0" dirty="0" smtClean="0"/>
              <a:t> steel wire</a:t>
            </a:r>
            <a:r>
              <a:rPr lang="en-US" altLang="ko-KR" dirty="0" smtClean="0"/>
              <a:t>, </a:t>
            </a:r>
            <a:r>
              <a:rPr lang="en-US" altLang="ko-KR" dirty="0" smtClean="0"/>
              <a:t>and were not included in the damage</a:t>
            </a:r>
            <a:r>
              <a:rPr lang="en-US" altLang="ko-KR" baseline="0" dirty="0" smtClean="0"/>
              <a:t> calculation. </a:t>
            </a:r>
            <a:r>
              <a:rPr lang="en-US" altLang="ko-KR" baseline="0" smtClean="0"/>
              <a:t>1:4/3 </a:t>
            </a:r>
            <a:r>
              <a:rPr lang="en-US" altLang="ko-KR" baseline="0" dirty="0" smtClean="0"/>
              <a:t>slope. 1:2 slope.</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12</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used three different slopes, four different wave periods, and</a:t>
            </a:r>
            <a:r>
              <a:rPr lang="en-US" altLang="ko-KR" baseline="0" dirty="0" smtClean="0"/>
              <a:t> five different wave heights, so total 60 cases were tested. Wave steepness ranges between 0.012 and 0.056, and the surf similarity parameter between 2.1 and 6.9.</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13</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 Tetrapod</a:t>
            </a:r>
            <a:r>
              <a:rPr lang="en-US" altLang="ko-KR" baseline="0" dirty="0" smtClean="0"/>
              <a:t> is regarded to be displaced when …</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14</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a movie of a test.</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15</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For development of stability formula, we followed the</a:t>
            </a:r>
            <a:r>
              <a:rPr lang="en-US" altLang="ko-KR" baseline="0" dirty="0" smtClean="0"/>
              <a:t> method of Van der Meer for rock armor. First, draw a damage curve for each theta, </a:t>
            </a:r>
            <a:r>
              <a:rPr lang="en-US" altLang="ko-KR" baseline="0" dirty="0" err="1" smtClean="0"/>
              <a:t>Tz</a:t>
            </a:r>
            <a:r>
              <a:rPr lang="en-US" altLang="ko-KR" baseline="0" dirty="0" smtClean="0"/>
              <a:t>, and N. Then read the stability number for N0 of zero, 0.5, and 1.5</a:t>
            </a:r>
            <a:r>
              <a:rPr lang="en-US" altLang="ko-KR" baseline="0" dirty="0"/>
              <a:t>.</a:t>
            </a:r>
            <a:endParaRPr lang="en-US" altLang="ko-KR" baseline="0" dirty="0" smtClean="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16</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Then we plot the stability number versus surf similarity parameter for 6 cases of different</a:t>
            </a:r>
            <a:r>
              <a:rPr lang="en-US" altLang="ko-KR" baseline="0" dirty="0" smtClean="0"/>
              <a:t> N0 and N. The data of Van der Meer and De Jong were also used. We assume the plunging wave formula and surging wave formula in this form, and we determine the coefficients a, b, c, d by using regression analysis.</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17</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the new stability formula for Tetrapod. We have a plunging formula which is</a:t>
            </a:r>
            <a:r>
              <a:rPr lang="en-US" altLang="ko-KR" baseline="0" dirty="0" smtClean="0"/>
              <a:t> decreasing with the surf similarity parameter</a:t>
            </a:r>
            <a:r>
              <a:rPr lang="en-US" altLang="ko-KR" dirty="0" smtClean="0"/>
              <a:t> and surging formula</a:t>
            </a:r>
            <a:r>
              <a:rPr lang="en-US" altLang="ko-KR" baseline="0" dirty="0" smtClean="0"/>
              <a:t> which is increasing with the surf similarity parameter. We have to use the maximum of these in the design. </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18</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figure shows the calculated stability number versus measured stability number for all the data of present, De Jong, Van der Meer, and KORDI</a:t>
            </a:r>
            <a:r>
              <a:rPr lang="en-US" altLang="ko-KR" baseline="0" dirty="0" smtClean="0"/>
              <a:t> data. Over-prediction is observed for steep slope, high waves, and long storm duration. The index of agreement is 0.843.</a:t>
            </a:r>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19</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the contents</a:t>
            </a:r>
            <a:r>
              <a:rPr lang="en-US" altLang="ko-KR" baseline="0" dirty="0" smtClean="0"/>
              <a:t> of my presentation. Background and purpose …</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2</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a comparison</a:t>
            </a:r>
            <a:r>
              <a:rPr lang="en-US" altLang="ko-KR" baseline="0" dirty="0" smtClean="0"/>
              <a:t> including the data of low packing density and low-crested breakwater of De Jong. The packing density function and crest elevation function is included in the stability formula. The index of agreement is 0.857. This is better than previous comparison without low packing density and low-crest breakwaters.</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20</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 estimate the uncertainty</a:t>
            </a:r>
            <a:r>
              <a:rPr lang="en-US" altLang="ko-KR" baseline="0" dirty="0" smtClean="0"/>
              <a:t> of the stability formula, the reliability function of the new formula is expressed in this way. Here ‘a’ is a variable signifying the uncertainty of the formula. We plot a histogram of ‘a’ using the experimental data. Assume normal distribution of ‘a’, and calculate the mean and standard deviation. The mean is 0.96, and the standard deviation is 0.13.</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21</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the conclusion</a:t>
            </a:r>
            <a:r>
              <a:rPr lang="en-US" altLang="ko-KR" baseline="0" dirty="0" smtClean="0"/>
              <a:t> of </a:t>
            </a:r>
            <a:r>
              <a:rPr lang="en-US" altLang="ko-KR" baseline="0" smtClean="0"/>
              <a:t>this study…</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22</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Everybody knows that</a:t>
            </a:r>
            <a:r>
              <a:rPr lang="en-US" altLang="ko-KR" baseline="0" dirty="0" smtClean="0"/>
              <a:t> we need a breakwater for …</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3</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There are different types of breakwaters. Rubble-mound</a:t>
            </a:r>
            <a:r>
              <a:rPr lang="en-US" altLang="ko-KR" baseline="0" dirty="0" smtClean="0"/>
              <a:t> breakwaters are …</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4</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Hudson formula has been widely used,</a:t>
            </a:r>
            <a:r>
              <a:rPr lang="en-US" altLang="ko-KR" baseline="0" dirty="0" smtClean="0"/>
              <a:t> which involves wave height, relative density of Tetrapod, nominal size of Tetrapod, slope angle, and stability coefficient.</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5</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Van der Meer proposed a new formula, which involves</a:t>
            </a:r>
            <a:r>
              <a:rPr lang="en-US" altLang="ko-KR" baseline="0" dirty="0" smtClean="0"/>
              <a:t> additional parameters: relative damage, number of waves, and wave steepness, that is effect of wave period. This formula, however, was proposed for surging waves on 1:1.5 slope. De Jong proposed a similar formula, which can be used for plunging waves on 1:1.5 slope.</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6</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Later, Van der Meer recommended using the</a:t>
            </a:r>
            <a:r>
              <a:rPr lang="en-US" altLang="ko-KR" baseline="0" dirty="0" smtClean="0"/>
              <a:t> Van der Meer and De Jong formulas as a set of formulas which intersect at the point of minimum stability as shown in this figure. However, these formulas are still useful only for 1:1.5 slope.</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7</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a:t>
            </a:r>
            <a:r>
              <a:rPr lang="en-US" altLang="ko-KR" baseline="0" dirty="0" smtClean="0"/>
              <a:t> purpose of the present study is to develop …</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8</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Hydraulic experiment was carried out in the wave flume in Coastal Engineering Laboratory</a:t>
            </a:r>
            <a:r>
              <a:rPr lang="en-US" altLang="ko-KR" baseline="0" dirty="0" smtClean="0"/>
              <a:t> of Seoul National University. Piston-type </a:t>
            </a:r>
            <a:r>
              <a:rPr lang="en-US" altLang="ko-KR" baseline="0" dirty="0" err="1" smtClean="0"/>
              <a:t>wavemaker</a:t>
            </a:r>
            <a:r>
              <a:rPr lang="en-US" altLang="ko-KR" baseline="0" dirty="0" smtClean="0"/>
              <a:t> is used to generate irregular waves. Length is 35 m, height 1.2 m, width 1 m. The flume was separated into two parts: test section and incident wave measurement.</a:t>
            </a:r>
            <a:endParaRPr lang="ko-KR" altLang="en-US" dirty="0"/>
          </a:p>
        </p:txBody>
      </p:sp>
      <p:sp>
        <p:nvSpPr>
          <p:cNvPr id="4" name="슬라이드 번호 개체 틀 3"/>
          <p:cNvSpPr>
            <a:spLocks noGrp="1"/>
          </p:cNvSpPr>
          <p:nvPr>
            <p:ph type="sldNum" sz="quarter" idx="10"/>
          </p:nvPr>
        </p:nvSpPr>
        <p:spPr/>
        <p:txBody>
          <a:bodyPr/>
          <a:lstStyle/>
          <a:p>
            <a:fld id="{1937CD80-77FC-4837-B3CA-502D0333BB86}" type="slidenum">
              <a:rPr lang="ko-KR" altLang="en-US" smtClean="0"/>
              <a:pPr/>
              <a:t>9</a:t>
            </a:fld>
            <a:endParaRPr lang="ko-KR" altLang="en-US"/>
          </a:p>
        </p:txBody>
      </p:sp>
    </p:spTree>
    <p:extLst>
      <p:ext uri="{BB962C8B-B14F-4D97-AF65-F5344CB8AC3E}">
        <p14:creationId xmlns:p14="http://schemas.microsoft.com/office/powerpoint/2010/main" val="350185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6FB0F447-D771-43EC-BFEB-0575D7606782}" type="datetime1">
              <a:rPr lang="ko-KR" altLang="en-US" smtClean="0"/>
              <a:t>2012-06-28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7010400" y="6535206"/>
            <a:ext cx="2133600" cy="365125"/>
          </a:xfrm>
        </p:spPr>
        <p:txBody>
          <a:bodyPr/>
          <a:lstStyle>
            <a:lvl1pPr>
              <a:defRPr>
                <a:solidFill>
                  <a:schemeClr val="tx1"/>
                </a:solidFill>
              </a:defRPr>
            </a:lvl1pPr>
          </a:lstStyle>
          <a:p>
            <a:fld id="{03C6ED53-94DB-4C06-8199-6640AC3BE1C4}" type="slidenum">
              <a:rPr lang="ko-KR" altLang="en-US" smtClean="0"/>
              <a:t>‹#›</a:t>
            </a:fld>
            <a:endParaRPr lang="ko-KR" altLang="en-US" dirty="0"/>
          </a:p>
        </p:txBody>
      </p:sp>
    </p:spTree>
    <p:extLst>
      <p:ext uri="{BB962C8B-B14F-4D97-AF65-F5344CB8AC3E}">
        <p14:creationId xmlns:p14="http://schemas.microsoft.com/office/powerpoint/2010/main" val="6278861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2D3BD34-CB61-4D78-9DE1-1AA922C5D737}" type="datetime1">
              <a:rPr lang="ko-KR" altLang="en-US" smtClean="0"/>
              <a:t>2012-06-28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290583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1A25796-90AA-487B-8F8E-A20CB2A12E38}" type="datetime1">
              <a:rPr lang="ko-KR" altLang="en-US" smtClean="0"/>
              <a:t>2012-06-28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8890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6E7CF12-3207-4977-86BB-FA0E5F789FD1}" type="datetime1">
              <a:rPr lang="ko-KR" altLang="en-US" smtClean="0"/>
              <a:t>2012-06-28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24227884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AE972B72-EDC8-4BF9-A480-80E607FC2043}" type="datetime1">
              <a:rPr lang="ko-KR" altLang="en-US" smtClean="0"/>
              <a:t>2012-06-28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144746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7BC7B853-02C9-4882-9696-206E36CDEB10}" type="datetime1">
              <a:rPr lang="ko-KR" altLang="en-US" smtClean="0"/>
              <a:t>2012-06-28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393616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1E0E01EF-5AD2-48FA-8BA9-A0457563F32C}" type="datetime1">
              <a:rPr lang="ko-KR" altLang="en-US" smtClean="0"/>
              <a:t>2012-06-28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3129954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14F6A33B-91C9-48F9-871E-02CCD40DFF89}" type="datetime1">
              <a:rPr lang="ko-KR" altLang="en-US" smtClean="0"/>
              <a:t>2012-06-28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10235743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0F47CEA-2250-4ECB-BC43-8FA9D1215134}" type="datetime1">
              <a:rPr lang="ko-KR" altLang="en-US" smtClean="0"/>
              <a:t>2012-06-28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250690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67251E1-9BAC-4EAE-BADB-1AFACF9136D4}" type="datetime1">
              <a:rPr lang="ko-KR" altLang="en-US" smtClean="0"/>
              <a:t>2012-06-28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135826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1CCAEB1-6F74-4FCC-A00B-CAA65FDF66A9}" type="datetime1">
              <a:rPr lang="ko-KR" altLang="en-US" smtClean="0"/>
              <a:t>2012-06-28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112537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4C592-B548-429F-8C43-170C1D1624A4}" type="datetime1">
              <a:rPr lang="ko-KR" altLang="en-US" smtClean="0"/>
              <a:t>2012-06-28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992653" y="649608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12FB8-577E-42D1-B741-84D569E92207}" type="slidenum">
              <a:rPr lang="ko-KR" altLang="en-US" smtClean="0"/>
              <a:t>‹#›</a:t>
            </a:fld>
            <a:endParaRPr lang="ko-KR" altLang="en-US"/>
          </a:p>
        </p:txBody>
      </p:sp>
    </p:spTree>
    <p:extLst>
      <p:ext uri="{BB962C8B-B14F-4D97-AF65-F5344CB8AC3E}">
        <p14:creationId xmlns:p14="http://schemas.microsoft.com/office/powerpoint/2010/main" val="320428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file:///D:\gradstudent\kangjs\ICCE2012\case35_avi.wmv" TargetMode="External"/><Relationship Id="rId5" Type="http://schemas.openxmlformats.org/officeDocument/2006/relationships/image" Target="../media/image2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7.xml"/><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0.wmf"/><Relationship Id="rId4" Type="http://schemas.openxmlformats.org/officeDocument/2006/relationships/image" Target="../media/image4.jpeg"/><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8.xm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31.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0.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5.wmf"/><Relationship Id="rId11" Type="http://schemas.openxmlformats.org/officeDocument/2006/relationships/image" Target="../media/image37.wmf"/><Relationship Id="rId5" Type="http://schemas.openxmlformats.org/officeDocument/2006/relationships/oleObject" Target="../embeddings/oleObject18.bin"/><Relationship Id="rId10" Type="http://schemas.openxmlformats.org/officeDocument/2006/relationships/oleObject" Target="../embeddings/oleObject20.bin"/><Relationship Id="rId4" Type="http://schemas.openxmlformats.org/officeDocument/2006/relationships/image" Target="../media/image4.jpeg"/><Relationship Id="rId9"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21.xml"/><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4.jpe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18" Type="http://schemas.openxmlformats.org/officeDocument/2006/relationships/image" Target="../media/image13.wmf"/><Relationship Id="rId3" Type="http://schemas.openxmlformats.org/officeDocument/2006/relationships/notesSlide" Target="../notesSlides/notesSlide5.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0.wmf"/><Relationship Id="rId17" Type="http://schemas.openxmlformats.org/officeDocument/2006/relationships/oleObject" Target="../embeddings/oleObject7.bin"/><Relationship Id="rId2" Type="http://schemas.openxmlformats.org/officeDocument/2006/relationships/slideLayout" Target="../slideLayouts/slideLayout1.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9.wmf"/><Relationship Id="rId19" Type="http://schemas.openxmlformats.org/officeDocument/2006/relationships/oleObject" Target="../embeddings/oleObject8.bin"/><Relationship Id="rId4" Type="http://schemas.openxmlformats.org/officeDocument/2006/relationships/image" Target="../media/image4.jpeg"/><Relationship Id="rId9" Type="http://schemas.openxmlformats.org/officeDocument/2006/relationships/oleObject" Target="../embeddings/oleObject3.bin"/><Relationship Id="rId14" Type="http://schemas.openxmlformats.org/officeDocument/2006/relationships/image" Target="../media/image11.wmf"/><Relationship Id="rId22"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oleObject" Target="../embeddings/oleObject11.bin"/><Relationship Id="rId12"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8.wmf"/><Relationship Id="rId4" Type="http://schemas.openxmlformats.org/officeDocument/2006/relationships/image" Target="../media/image4.jpeg"/><Relationship Id="rId9" Type="http://schemas.openxmlformats.org/officeDocument/2006/relationships/oleObject" Target="../embeddings/oleObject12.bin"/><Relationship Id="rId14"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056" y="785317"/>
            <a:ext cx="9139944" cy="3435772"/>
          </a:xfrm>
          <a:prstGeom prst="rect">
            <a:avLst/>
          </a:prstGeom>
        </p:spPr>
      </p:pic>
      <p:sp>
        <p:nvSpPr>
          <p:cNvPr id="11" name="TextBox 10"/>
          <p:cNvSpPr txBox="1"/>
          <p:nvPr/>
        </p:nvSpPr>
        <p:spPr>
          <a:xfrm>
            <a:off x="5773143" y="6283584"/>
            <a:ext cx="2186817" cy="307777"/>
          </a:xfrm>
          <a:prstGeom prst="rect">
            <a:avLst/>
          </a:prstGeom>
          <a:noFill/>
        </p:spPr>
        <p:txBody>
          <a:bodyPr wrap="none">
            <a:spAutoFit/>
          </a:bodyPr>
          <a:lstStyle/>
          <a:p>
            <a:pPr algn="ctr" fontAlgn="auto">
              <a:spcBef>
                <a:spcPts val="0"/>
              </a:spcBef>
              <a:spcAft>
                <a:spcPts val="0"/>
              </a:spcAft>
              <a:defRPr/>
            </a:pPr>
            <a:r>
              <a:rPr lang="en-US" altLang="ko-KR" sz="1400" dirty="0" smtClean="0">
                <a:solidFill>
                  <a:schemeClr val="tx2">
                    <a:lumMod val="50000"/>
                  </a:schemeClr>
                </a:solidFill>
                <a:latin typeface="Arial Unicode MS" pitchFamily="50" charset="-127"/>
                <a:ea typeface="Arial Unicode MS" pitchFamily="50" charset="-127"/>
                <a:cs typeface="Arial Unicode MS" pitchFamily="50" charset="-127"/>
              </a:rPr>
              <a:t>Seoul National University</a:t>
            </a:r>
            <a:endParaRPr kumimoji="0" lang="ko-KR" altLang="en-US" sz="1400" dirty="0">
              <a:solidFill>
                <a:schemeClr val="tx2">
                  <a:lumMod val="50000"/>
                </a:schemeClr>
              </a:solidFill>
              <a:latin typeface="Arial Unicode MS" pitchFamily="50" charset="-127"/>
              <a:ea typeface="Arial Unicode MS" pitchFamily="50" charset="-127"/>
              <a:cs typeface="Arial Unicode MS" pitchFamily="50" charset="-127"/>
            </a:endParaRPr>
          </a:p>
        </p:txBody>
      </p:sp>
      <p:cxnSp>
        <p:nvCxnSpPr>
          <p:cNvPr id="12" name="직선 연결선 11"/>
          <p:cNvCxnSpPr/>
          <p:nvPr/>
        </p:nvCxnSpPr>
        <p:spPr>
          <a:xfrm>
            <a:off x="5786805" y="6146943"/>
            <a:ext cx="0" cy="594425"/>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73143" y="6066881"/>
            <a:ext cx="2794356" cy="307777"/>
          </a:xfrm>
          <a:prstGeom prst="rect">
            <a:avLst/>
          </a:prstGeom>
          <a:noFill/>
        </p:spPr>
        <p:txBody>
          <a:bodyPr wrap="none">
            <a:spAutoFit/>
          </a:bodyPr>
          <a:lstStyle/>
          <a:p>
            <a:pPr algn="ctr" fontAlgn="auto">
              <a:spcBef>
                <a:spcPts val="0"/>
              </a:spcBef>
              <a:spcAft>
                <a:spcPts val="0"/>
              </a:spcAft>
              <a:defRPr/>
            </a:pPr>
            <a:r>
              <a:rPr lang="en-US" altLang="ko-KR" sz="1400" dirty="0" smtClean="0">
                <a:solidFill>
                  <a:schemeClr val="tx2">
                    <a:lumMod val="50000"/>
                  </a:schemeClr>
                </a:solidFill>
                <a:latin typeface="Arial Unicode MS" pitchFamily="50" charset="-127"/>
                <a:ea typeface="Arial Unicode MS" pitchFamily="50" charset="-127"/>
                <a:cs typeface="Arial Unicode MS" pitchFamily="50" charset="-127"/>
              </a:rPr>
              <a:t>Kyung-Duck </a:t>
            </a:r>
            <a:r>
              <a:rPr lang="en-US" altLang="ko-KR" sz="1400" dirty="0" err="1" smtClean="0">
                <a:solidFill>
                  <a:schemeClr val="tx2">
                    <a:lumMod val="50000"/>
                  </a:schemeClr>
                </a:solidFill>
                <a:latin typeface="Arial Unicode MS" pitchFamily="50" charset="-127"/>
                <a:ea typeface="Arial Unicode MS" pitchFamily="50" charset="-127"/>
                <a:cs typeface="Arial Unicode MS" pitchFamily="50" charset="-127"/>
              </a:rPr>
              <a:t>Suh</a:t>
            </a:r>
            <a:r>
              <a:rPr lang="en-US" altLang="ko-KR" sz="1400" dirty="0" smtClean="0">
                <a:solidFill>
                  <a:schemeClr val="tx2">
                    <a:lumMod val="50000"/>
                  </a:schemeClr>
                </a:solidFill>
                <a:latin typeface="Arial Unicode MS" pitchFamily="50" charset="-127"/>
                <a:ea typeface="Arial Unicode MS" pitchFamily="50" charset="-127"/>
                <a:cs typeface="Arial Unicode MS" pitchFamily="50" charset="-127"/>
              </a:rPr>
              <a:t>, Jin Sung Kang</a:t>
            </a:r>
            <a:endParaRPr kumimoji="0" lang="ko-KR" altLang="en-US" sz="1400" dirty="0">
              <a:solidFill>
                <a:schemeClr val="tx2">
                  <a:lumMod val="50000"/>
                </a:schemeClr>
              </a:solidFill>
              <a:latin typeface="Arial Unicode MS" pitchFamily="50" charset="-127"/>
              <a:ea typeface="Arial Unicode MS" pitchFamily="50" charset="-127"/>
              <a:cs typeface="Arial Unicode MS" pitchFamily="50" charset="-127"/>
            </a:endParaRPr>
          </a:p>
        </p:txBody>
      </p:sp>
      <p:pic>
        <p:nvPicPr>
          <p:cNvPr id="5" name="그림 4"/>
          <p:cNvPicPr>
            <a:picLocks noChangeAspect="1"/>
          </p:cNvPicPr>
          <p:nvPr/>
        </p:nvPicPr>
        <p:blipFill>
          <a:blip r:embed="rId5" cstate="print">
            <a:duotone>
              <a:prstClr val="black"/>
              <a:schemeClr val="tx1">
                <a:lumMod val="50000"/>
                <a:lumOff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0181" y="45635"/>
            <a:ext cx="566130" cy="523350"/>
          </a:xfrm>
          <a:prstGeom prst="rect">
            <a:avLst/>
          </a:prstGeom>
        </p:spPr>
      </p:pic>
      <p:sp>
        <p:nvSpPr>
          <p:cNvPr id="22" name="직사각형 21"/>
          <p:cNvSpPr/>
          <p:nvPr/>
        </p:nvSpPr>
        <p:spPr>
          <a:xfrm>
            <a:off x="323528" y="4614227"/>
            <a:ext cx="5482674"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ko-KR" sz="2400" b="1" cap="all" dirty="0" smtClean="0">
                <a:ln w="0"/>
                <a:effectLst>
                  <a:reflection blurRad="12700" stA="50000" endPos="50000" dist="5000" dir="5400000" sy="-100000" rotWithShape="0"/>
                </a:effectLst>
              </a:rPr>
              <a:t>Stability formula of tetrapod incorporating slope effect</a:t>
            </a:r>
            <a:endParaRPr lang="en-US" altLang="ko-KR" sz="2400" b="1" cap="all" spc="0" dirty="0">
              <a:ln w="0"/>
              <a:effectLst>
                <a:reflection blurRad="12700" stA="50000" endPos="50000" dist="5000" dir="5400000" sy="-100000" rotWithShape="0"/>
              </a:effectLst>
            </a:endParaRPr>
          </a:p>
        </p:txBody>
      </p:sp>
      <p:pic>
        <p:nvPicPr>
          <p:cNvPr id="3" name="그림 2"/>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7455"/>
          <a:stretch/>
        </p:blipFill>
        <p:spPr>
          <a:xfrm>
            <a:off x="662473" y="99398"/>
            <a:ext cx="1110510" cy="410951"/>
          </a:xfrm>
          <a:prstGeom prst="rect">
            <a:avLst/>
          </a:prstGeom>
        </p:spPr>
      </p:pic>
      <p:cxnSp>
        <p:nvCxnSpPr>
          <p:cNvPr id="19" name="직선 연결선 18"/>
          <p:cNvCxnSpPr/>
          <p:nvPr/>
        </p:nvCxnSpPr>
        <p:spPr>
          <a:xfrm>
            <a:off x="1444216" y="908969"/>
            <a:ext cx="0" cy="3302789"/>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5548672" y="909634"/>
            <a:ext cx="0" cy="3302789"/>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7780920" y="899389"/>
            <a:ext cx="0" cy="3302789"/>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a:off x="1444216" y="3284984"/>
            <a:ext cx="4104456"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a:off x="2596344" y="3284984"/>
            <a:ext cx="0" cy="917194"/>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flipH="1">
            <a:off x="-52534" y="2561028"/>
            <a:ext cx="1496750" cy="13207"/>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flipH="1">
            <a:off x="7780920" y="2574235"/>
            <a:ext cx="1399592"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6988832" y="1916832"/>
            <a:ext cx="0" cy="2285346"/>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5548672" y="1916832"/>
            <a:ext cx="2232248"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직사각형 5"/>
          <p:cNvSpPr/>
          <p:nvPr/>
        </p:nvSpPr>
        <p:spPr>
          <a:xfrm>
            <a:off x="-52534" y="641300"/>
            <a:ext cx="9252520" cy="267420"/>
          </a:xfrm>
          <a:prstGeom prst="rect">
            <a:avLst/>
          </a:prstGeom>
          <a:solidFill>
            <a:schemeClr val="accent6">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5996649" y="641301"/>
            <a:ext cx="3256021" cy="276999"/>
          </a:xfrm>
          <a:prstGeom prst="rect">
            <a:avLst/>
          </a:prstGeom>
          <a:noFill/>
        </p:spPr>
        <p:txBody>
          <a:bodyPr wrap="none">
            <a:spAutoFit/>
          </a:bodyPr>
          <a:lstStyle/>
          <a:p>
            <a:pPr algn="ctr" fontAlgn="auto">
              <a:spcBef>
                <a:spcPts val="0"/>
              </a:spcBef>
              <a:spcAft>
                <a:spcPts val="0"/>
              </a:spcAft>
              <a:defRPr/>
            </a:pPr>
            <a:r>
              <a:rPr lang="en-US" altLang="ko-KR" sz="1200" dirty="0" smtClean="0">
                <a:solidFill>
                  <a:schemeClr val="bg1"/>
                </a:solidFill>
                <a:latin typeface="Arial Unicode MS" pitchFamily="50" charset="-127"/>
                <a:ea typeface="Arial Unicode MS" pitchFamily="50" charset="-127"/>
                <a:cs typeface="Arial Unicode MS" pitchFamily="50" charset="-127"/>
              </a:rPr>
              <a:t>ICCE2012, Santander, Spain, July 1-6, 2012 </a:t>
            </a:r>
            <a:endParaRPr kumimoji="0" lang="ko-KR" altLang="en-US" sz="1200" dirty="0">
              <a:solidFill>
                <a:schemeClr val="bg1"/>
              </a:solidFill>
              <a:latin typeface="Arial Unicode MS" pitchFamily="50" charset="-127"/>
              <a:ea typeface="Arial Unicode MS" pitchFamily="50" charset="-127"/>
              <a:cs typeface="Arial Unicode MS" pitchFamily="50" charset="-127"/>
            </a:endParaRPr>
          </a:p>
        </p:txBody>
      </p:sp>
      <p:sp>
        <p:nvSpPr>
          <p:cNvPr id="4" name="슬라이드 번호 개체 틀 3"/>
          <p:cNvSpPr>
            <a:spLocks noGrp="1"/>
          </p:cNvSpPr>
          <p:nvPr>
            <p:ph type="sldNum" sz="quarter" idx="12"/>
          </p:nvPr>
        </p:nvSpPr>
        <p:spPr/>
        <p:txBody>
          <a:bodyPr/>
          <a:lstStyle/>
          <a:p>
            <a:fld id="{20012FB8-577E-42D1-B741-84D569E92207}" type="slidenum">
              <a:rPr lang="ko-KR" altLang="en-US" smtClean="0">
                <a:solidFill>
                  <a:schemeClr val="tx1"/>
                </a:solidFill>
              </a:rPr>
              <a:t>1</a:t>
            </a:fld>
            <a:endParaRPr lang="ko-KR" altLang="en-US" dirty="0">
              <a:solidFill>
                <a:schemeClr val="tx1"/>
              </a:solidFill>
            </a:endParaRPr>
          </a:p>
        </p:txBody>
      </p:sp>
    </p:spTree>
    <p:extLst>
      <p:ext uri="{BB962C8B-B14F-4D97-AF65-F5344CB8AC3E}">
        <p14:creationId xmlns:p14="http://schemas.microsoft.com/office/powerpoint/2010/main" val="160855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Hydraulic experiment</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10</a:t>
            </a:fld>
            <a:endParaRPr lang="ko-KR" altLang="en-US" dirty="0"/>
          </a:p>
        </p:txBody>
      </p:sp>
      <p:sp>
        <p:nvSpPr>
          <p:cNvPr id="16" name="모서리가 둥근 직사각형 15"/>
          <p:cNvSpPr/>
          <p:nvPr/>
        </p:nvSpPr>
        <p:spPr>
          <a:xfrm>
            <a:off x="119172" y="836712"/>
            <a:ext cx="8858250" cy="4367213"/>
          </a:xfrm>
          <a:prstGeom prst="roundRect">
            <a:avLst/>
          </a:prstGeom>
          <a:solidFill>
            <a:schemeClr val="bg1"/>
          </a:solidFill>
          <a:ln cap="sq"/>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endParaRPr kumimoji="0" lang="en-US" altLang="ko-KR" sz="1600" dirty="0">
              <a:solidFill>
                <a:schemeClr val="tx1"/>
              </a:solidFill>
            </a:endParaRPr>
          </a:p>
        </p:txBody>
      </p:sp>
      <p:grpSp>
        <p:nvGrpSpPr>
          <p:cNvPr id="17" name="그룹 14"/>
          <p:cNvGrpSpPr>
            <a:grpSpLocks/>
          </p:cNvGrpSpPr>
          <p:nvPr/>
        </p:nvGrpSpPr>
        <p:grpSpPr bwMode="auto">
          <a:xfrm>
            <a:off x="62706" y="1087437"/>
            <a:ext cx="8936037" cy="3865553"/>
            <a:chOff x="71438" y="2643182"/>
            <a:chExt cx="8935798" cy="3866267"/>
          </a:xfrm>
        </p:grpSpPr>
        <p:sp>
          <p:nvSpPr>
            <p:cNvPr id="19" name="원호 18"/>
            <p:cNvSpPr/>
            <p:nvPr/>
          </p:nvSpPr>
          <p:spPr>
            <a:xfrm>
              <a:off x="71438" y="3054420"/>
              <a:ext cx="809603" cy="63194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ko-KR" altLang="en-US"/>
            </a:p>
          </p:txBody>
        </p:sp>
        <p:sp>
          <p:nvSpPr>
            <p:cNvPr id="20" name="TextBox 107"/>
            <p:cNvSpPr txBox="1">
              <a:spLocks noChangeArrowheads="1"/>
            </p:cNvSpPr>
            <p:nvPr/>
          </p:nvSpPr>
          <p:spPr bwMode="auto">
            <a:xfrm>
              <a:off x="378930" y="4764678"/>
              <a:ext cx="698688" cy="38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absorber</a:t>
              </a:r>
              <a:endParaRPr kumimoji="0" lang="ko-KR" altLang="en-US" sz="900">
                <a:latin typeface="맑은 고딕" pitchFamily="50" charset="-127"/>
                <a:ea typeface="맑은 고딕" pitchFamily="50" charset="-127"/>
              </a:endParaRPr>
            </a:p>
          </p:txBody>
        </p:sp>
        <p:sp>
          <p:nvSpPr>
            <p:cNvPr id="24" name="TextBox 72"/>
            <p:cNvSpPr txBox="1">
              <a:spLocks noChangeArrowheads="1"/>
            </p:cNvSpPr>
            <p:nvPr/>
          </p:nvSpPr>
          <p:spPr bwMode="auto">
            <a:xfrm>
              <a:off x="8390233" y="5249591"/>
              <a:ext cx="410406"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1.0m</a:t>
              </a:r>
              <a:endParaRPr kumimoji="0" lang="ko-KR" altLang="en-US" sz="800">
                <a:latin typeface="맑은 고딕" pitchFamily="50" charset="-127"/>
                <a:ea typeface="맑은 고딕" pitchFamily="50" charset="-127"/>
              </a:endParaRPr>
            </a:p>
          </p:txBody>
        </p:sp>
        <p:sp>
          <p:nvSpPr>
            <p:cNvPr id="28" name="직사각형 27"/>
            <p:cNvSpPr/>
            <p:nvPr/>
          </p:nvSpPr>
          <p:spPr>
            <a:xfrm>
              <a:off x="481002" y="5128078"/>
              <a:ext cx="7816641" cy="36360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29" name="직사각형 28"/>
            <p:cNvSpPr/>
            <p:nvPr/>
          </p:nvSpPr>
          <p:spPr>
            <a:xfrm>
              <a:off x="1192183" y="5128078"/>
              <a:ext cx="42861" cy="363605"/>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30" name="직사각형 29"/>
            <p:cNvSpPr/>
            <p:nvPr/>
          </p:nvSpPr>
          <p:spPr>
            <a:xfrm>
              <a:off x="5852958" y="5126491"/>
              <a:ext cx="1612857" cy="37154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cxnSp>
          <p:nvCxnSpPr>
            <p:cNvPr id="31" name="직선 연결선 30"/>
            <p:cNvCxnSpPr/>
            <p:nvPr/>
          </p:nvCxnSpPr>
          <p:spPr>
            <a:xfrm rot="16200000" flipH="1">
              <a:off x="141215" y="5825121"/>
              <a:ext cx="673224" cy="6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rot="16200000" flipH="1">
              <a:off x="7943566" y="5852112"/>
              <a:ext cx="70339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a:off x="549262" y="6083930"/>
              <a:ext cx="7678533"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rot="5400000">
              <a:off x="7223676" y="5733822"/>
              <a:ext cx="48586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rot="5400000">
              <a:off x="5671950" y="5672692"/>
              <a:ext cx="363604"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rot="5400000">
              <a:off x="4005900" y="5730646"/>
              <a:ext cx="4779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a:off x="7680121" y="5652050"/>
              <a:ext cx="617521"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a:off x="6824482" y="5652050"/>
              <a:ext cx="61752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a:off x="5879945" y="5652050"/>
              <a:ext cx="87310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a:off x="4295662" y="5652050"/>
              <a:ext cx="1514434"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직선 화살표 연결선 40"/>
            <p:cNvCxnSpPr/>
            <p:nvPr/>
          </p:nvCxnSpPr>
          <p:spPr>
            <a:xfrm>
              <a:off x="1577935" y="5652050"/>
              <a:ext cx="2605018"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직선 화살표 연결선 41"/>
            <p:cNvCxnSpPr/>
            <p:nvPr/>
          </p:nvCxnSpPr>
          <p:spPr>
            <a:xfrm>
              <a:off x="909616" y="5652050"/>
              <a:ext cx="57466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직선 화살표 연결선 42"/>
            <p:cNvCxnSpPr/>
            <p:nvPr/>
          </p:nvCxnSpPr>
          <p:spPr>
            <a:xfrm>
              <a:off x="481002" y="5652050"/>
              <a:ext cx="38575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61"/>
            <p:cNvSpPr txBox="1">
              <a:spLocks noChangeArrowheads="1"/>
            </p:cNvSpPr>
            <p:nvPr/>
          </p:nvSpPr>
          <p:spPr bwMode="auto">
            <a:xfrm>
              <a:off x="4002438" y="6092063"/>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35m</a:t>
              </a:r>
              <a:endParaRPr kumimoji="0" lang="ko-KR" altLang="en-US" sz="800">
                <a:latin typeface="맑은 고딕" pitchFamily="50" charset="-127"/>
                <a:ea typeface="맑은 고딕" pitchFamily="50" charset="-127"/>
              </a:endParaRPr>
            </a:p>
          </p:txBody>
        </p:sp>
        <p:sp>
          <p:nvSpPr>
            <p:cNvPr id="45" name="TextBox 62"/>
            <p:cNvSpPr txBox="1">
              <a:spLocks noChangeArrowheads="1"/>
            </p:cNvSpPr>
            <p:nvPr/>
          </p:nvSpPr>
          <p:spPr bwMode="auto">
            <a:xfrm>
              <a:off x="7757533" y="5614586"/>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3.5m</a:t>
              </a:r>
              <a:endParaRPr kumimoji="0" lang="ko-KR" altLang="en-US" sz="800">
                <a:latin typeface="맑은 고딕" pitchFamily="50" charset="-127"/>
                <a:ea typeface="맑은 고딕" pitchFamily="50" charset="-127"/>
              </a:endParaRPr>
            </a:p>
          </p:txBody>
        </p:sp>
        <p:sp>
          <p:nvSpPr>
            <p:cNvPr id="46" name="TextBox 63"/>
            <p:cNvSpPr txBox="1">
              <a:spLocks noChangeArrowheads="1"/>
            </p:cNvSpPr>
            <p:nvPr/>
          </p:nvSpPr>
          <p:spPr bwMode="auto">
            <a:xfrm>
              <a:off x="7430403" y="5795119"/>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0.5m</a:t>
              </a:r>
              <a:endParaRPr kumimoji="0" lang="ko-KR" altLang="en-US" sz="800">
                <a:latin typeface="맑은 고딕" pitchFamily="50" charset="-127"/>
                <a:ea typeface="맑은 고딕" pitchFamily="50" charset="-127"/>
              </a:endParaRPr>
            </a:p>
          </p:txBody>
        </p:sp>
        <p:sp>
          <p:nvSpPr>
            <p:cNvPr id="47" name="TextBox 64"/>
            <p:cNvSpPr txBox="1">
              <a:spLocks noChangeArrowheads="1"/>
            </p:cNvSpPr>
            <p:nvPr/>
          </p:nvSpPr>
          <p:spPr bwMode="auto">
            <a:xfrm>
              <a:off x="6925958" y="565952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3m</a:t>
              </a:r>
              <a:endParaRPr kumimoji="0" lang="ko-KR" altLang="en-US" sz="800">
                <a:latin typeface="맑은 고딕" pitchFamily="50" charset="-127"/>
                <a:ea typeface="맑은 고딕" pitchFamily="50" charset="-127"/>
              </a:endParaRPr>
            </a:p>
          </p:txBody>
        </p:sp>
        <p:sp>
          <p:nvSpPr>
            <p:cNvPr id="48" name="TextBox 65"/>
            <p:cNvSpPr txBox="1">
              <a:spLocks noChangeArrowheads="1"/>
            </p:cNvSpPr>
            <p:nvPr/>
          </p:nvSpPr>
          <p:spPr bwMode="auto">
            <a:xfrm>
              <a:off x="6103246" y="565952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5m</a:t>
              </a:r>
              <a:endParaRPr kumimoji="0" lang="ko-KR" altLang="en-US" sz="800">
                <a:latin typeface="맑은 고딕" pitchFamily="50" charset="-127"/>
                <a:ea typeface="맑은 고딕" pitchFamily="50" charset="-127"/>
              </a:endParaRPr>
            </a:p>
          </p:txBody>
        </p:sp>
        <p:sp>
          <p:nvSpPr>
            <p:cNvPr id="49" name="TextBox 66"/>
            <p:cNvSpPr txBox="1">
              <a:spLocks noChangeArrowheads="1"/>
            </p:cNvSpPr>
            <p:nvPr/>
          </p:nvSpPr>
          <p:spPr bwMode="auto">
            <a:xfrm>
              <a:off x="4869179" y="565952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7m</a:t>
              </a:r>
              <a:endParaRPr kumimoji="0" lang="ko-KR" altLang="en-US" sz="800">
                <a:latin typeface="맑은 고딕" pitchFamily="50" charset="-127"/>
                <a:ea typeface="맑은 고딕" pitchFamily="50" charset="-127"/>
              </a:endParaRPr>
            </a:p>
          </p:txBody>
        </p:sp>
        <p:sp>
          <p:nvSpPr>
            <p:cNvPr id="50" name="TextBox 69"/>
            <p:cNvSpPr txBox="1">
              <a:spLocks noChangeArrowheads="1"/>
            </p:cNvSpPr>
            <p:nvPr/>
          </p:nvSpPr>
          <p:spPr bwMode="auto">
            <a:xfrm>
              <a:off x="2538163" y="565952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12m</a:t>
              </a:r>
              <a:endParaRPr kumimoji="0" lang="ko-KR" altLang="en-US" sz="800">
                <a:latin typeface="맑은 고딕" pitchFamily="50" charset="-127"/>
                <a:ea typeface="맑은 고딕" pitchFamily="50" charset="-127"/>
              </a:endParaRPr>
            </a:p>
          </p:txBody>
        </p:sp>
        <p:sp>
          <p:nvSpPr>
            <p:cNvPr id="51" name="TextBox 70"/>
            <p:cNvSpPr txBox="1">
              <a:spLocks noChangeArrowheads="1"/>
            </p:cNvSpPr>
            <p:nvPr/>
          </p:nvSpPr>
          <p:spPr bwMode="auto">
            <a:xfrm>
              <a:off x="1029858" y="565952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3m</a:t>
              </a:r>
              <a:endParaRPr kumimoji="0" lang="ko-KR" altLang="en-US" sz="800">
                <a:latin typeface="맑은 고딕" pitchFamily="50" charset="-127"/>
                <a:ea typeface="맑은 고딕" pitchFamily="50" charset="-127"/>
              </a:endParaRPr>
            </a:p>
          </p:txBody>
        </p:sp>
        <p:sp>
          <p:nvSpPr>
            <p:cNvPr id="52" name="TextBox 71"/>
            <p:cNvSpPr txBox="1">
              <a:spLocks noChangeArrowheads="1"/>
            </p:cNvSpPr>
            <p:nvPr/>
          </p:nvSpPr>
          <p:spPr bwMode="auto">
            <a:xfrm>
              <a:off x="481384" y="565952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2m</a:t>
              </a:r>
              <a:endParaRPr kumimoji="0" lang="ko-KR" altLang="en-US" sz="800">
                <a:latin typeface="맑은 고딕" pitchFamily="50" charset="-127"/>
                <a:ea typeface="맑은 고딕" pitchFamily="50" charset="-127"/>
              </a:endParaRPr>
            </a:p>
          </p:txBody>
        </p:sp>
        <p:cxnSp>
          <p:nvCxnSpPr>
            <p:cNvPr id="53" name="직선 화살표 연결선 52"/>
            <p:cNvCxnSpPr/>
            <p:nvPr/>
          </p:nvCxnSpPr>
          <p:spPr>
            <a:xfrm>
              <a:off x="4286137" y="5901334"/>
              <a:ext cx="3152691" cy="158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80"/>
            <p:cNvSpPr txBox="1">
              <a:spLocks noChangeArrowheads="1"/>
            </p:cNvSpPr>
            <p:nvPr/>
          </p:nvSpPr>
          <p:spPr bwMode="auto">
            <a:xfrm>
              <a:off x="5802418" y="588631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15m</a:t>
              </a:r>
              <a:endParaRPr kumimoji="0" lang="ko-KR" altLang="en-US" sz="800">
                <a:latin typeface="맑은 고딕" pitchFamily="50" charset="-127"/>
                <a:ea typeface="맑은 고딕" pitchFamily="50" charset="-127"/>
              </a:endParaRPr>
            </a:p>
          </p:txBody>
        </p:sp>
        <p:cxnSp>
          <p:nvCxnSpPr>
            <p:cNvPr id="55" name="직선 연결선 54"/>
            <p:cNvCxnSpPr/>
            <p:nvPr/>
          </p:nvCxnSpPr>
          <p:spPr>
            <a:xfrm>
              <a:off x="4233752" y="5269392"/>
              <a:ext cx="3228889"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순서도: 연결자 55"/>
            <p:cNvSpPr/>
            <p:nvPr/>
          </p:nvSpPr>
          <p:spPr>
            <a:xfrm>
              <a:off x="4508381" y="5188414"/>
              <a:ext cx="44449" cy="3969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57" name="순서도: 연결자 56"/>
            <p:cNvSpPr/>
            <p:nvPr/>
          </p:nvSpPr>
          <p:spPr>
            <a:xfrm>
              <a:off x="4678240" y="5188414"/>
              <a:ext cx="44449" cy="3969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58" name="순서도: 연결자 57"/>
            <p:cNvSpPr/>
            <p:nvPr/>
          </p:nvSpPr>
          <p:spPr>
            <a:xfrm>
              <a:off x="4389323" y="5188414"/>
              <a:ext cx="42861" cy="3969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59" name="TextBox 106"/>
            <p:cNvSpPr txBox="1">
              <a:spLocks noChangeArrowheads="1"/>
            </p:cNvSpPr>
            <p:nvPr/>
          </p:nvSpPr>
          <p:spPr bwMode="auto">
            <a:xfrm>
              <a:off x="960268" y="4764678"/>
              <a:ext cx="548474" cy="3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paddle</a:t>
              </a:r>
              <a:endParaRPr kumimoji="0" lang="ko-KR" altLang="en-US" sz="900">
                <a:latin typeface="맑은 고딕" pitchFamily="50" charset="-127"/>
                <a:ea typeface="맑은 고딕" pitchFamily="50" charset="-127"/>
              </a:endParaRPr>
            </a:p>
          </p:txBody>
        </p:sp>
        <p:sp>
          <p:nvSpPr>
            <p:cNvPr id="60" name="TextBox 108"/>
            <p:cNvSpPr txBox="1">
              <a:spLocks noChangeArrowheads="1"/>
            </p:cNvSpPr>
            <p:nvPr/>
          </p:nvSpPr>
          <p:spPr bwMode="auto">
            <a:xfrm>
              <a:off x="7649914" y="4764678"/>
              <a:ext cx="683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absorber</a:t>
              </a:r>
              <a:endParaRPr kumimoji="0" lang="ko-KR" altLang="en-US" sz="900">
                <a:latin typeface="맑은 고딕" pitchFamily="50" charset="-127"/>
                <a:ea typeface="맑은 고딕" pitchFamily="50" charset="-127"/>
              </a:endParaRPr>
            </a:p>
          </p:txBody>
        </p:sp>
        <p:sp>
          <p:nvSpPr>
            <p:cNvPr id="61" name="TextBox 109"/>
            <p:cNvSpPr txBox="1">
              <a:spLocks noChangeArrowheads="1"/>
            </p:cNvSpPr>
            <p:nvPr/>
          </p:nvSpPr>
          <p:spPr bwMode="auto">
            <a:xfrm>
              <a:off x="4311551" y="4764678"/>
              <a:ext cx="617034" cy="3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gages</a:t>
              </a:r>
              <a:endParaRPr kumimoji="0" lang="ko-KR" altLang="en-US" sz="900">
                <a:latin typeface="맑은 고딕" pitchFamily="50" charset="-127"/>
                <a:ea typeface="맑은 고딕" pitchFamily="50" charset="-127"/>
              </a:endParaRPr>
            </a:p>
          </p:txBody>
        </p:sp>
        <p:sp>
          <p:nvSpPr>
            <p:cNvPr id="62" name="TextBox 110"/>
            <p:cNvSpPr txBox="1">
              <a:spLocks noChangeArrowheads="1"/>
            </p:cNvSpPr>
            <p:nvPr/>
          </p:nvSpPr>
          <p:spPr bwMode="auto">
            <a:xfrm>
              <a:off x="6008096" y="4764678"/>
              <a:ext cx="617034" cy="3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Sloping mound</a:t>
              </a:r>
              <a:endParaRPr kumimoji="0" lang="ko-KR" altLang="en-US" sz="900">
                <a:latin typeface="맑은 고딕" pitchFamily="50" charset="-127"/>
                <a:ea typeface="맑은 고딕" pitchFamily="50" charset="-127"/>
              </a:endParaRPr>
            </a:p>
          </p:txBody>
        </p:sp>
        <p:sp>
          <p:nvSpPr>
            <p:cNvPr id="63" name="TextBox 111"/>
            <p:cNvSpPr txBox="1">
              <a:spLocks noChangeArrowheads="1"/>
            </p:cNvSpPr>
            <p:nvPr/>
          </p:nvSpPr>
          <p:spPr bwMode="auto">
            <a:xfrm>
              <a:off x="6787809" y="4871891"/>
              <a:ext cx="754152" cy="19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breakwater</a:t>
              </a:r>
              <a:endParaRPr kumimoji="0" lang="ko-KR" altLang="en-US" sz="900">
                <a:latin typeface="맑은 고딕" pitchFamily="50" charset="-127"/>
                <a:ea typeface="맑은 고딕" pitchFamily="50" charset="-127"/>
              </a:endParaRPr>
            </a:p>
          </p:txBody>
        </p:sp>
        <p:cxnSp>
          <p:nvCxnSpPr>
            <p:cNvPr id="64" name="직선 연결선 63"/>
            <p:cNvCxnSpPr/>
            <p:nvPr/>
          </p:nvCxnSpPr>
          <p:spPr>
            <a:xfrm>
              <a:off x="8046825" y="5488508"/>
              <a:ext cx="61752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a:off x="8046825" y="5126491"/>
              <a:ext cx="61752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직선 화살표 연결선 65"/>
            <p:cNvCxnSpPr/>
            <p:nvPr/>
          </p:nvCxnSpPr>
          <p:spPr>
            <a:xfrm rot="5400000">
              <a:off x="8275380" y="5309087"/>
              <a:ext cx="363605"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직사각형 66"/>
            <p:cNvSpPr/>
            <p:nvPr/>
          </p:nvSpPr>
          <p:spPr>
            <a:xfrm>
              <a:off x="6881631" y="5280506"/>
              <a:ext cx="506398" cy="217528"/>
            </a:xfrm>
            <a:prstGeom prst="rect">
              <a:avLst/>
            </a:prstGeom>
            <a:solidFill>
              <a:schemeClr val="bg1">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cxnSp>
          <p:nvCxnSpPr>
            <p:cNvPr id="68" name="직선 연결선 67"/>
            <p:cNvCxnSpPr/>
            <p:nvPr/>
          </p:nvCxnSpPr>
          <p:spPr>
            <a:xfrm rot="5400000" flipH="1" flipV="1">
              <a:off x="1153213" y="5492478"/>
              <a:ext cx="72720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직선 연결선 68"/>
            <p:cNvCxnSpPr/>
            <p:nvPr/>
          </p:nvCxnSpPr>
          <p:spPr>
            <a:xfrm rot="5400000" flipH="1" flipV="1">
              <a:off x="527755" y="5490889"/>
              <a:ext cx="72720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rot="5400000" flipH="1" flipV="1">
              <a:off x="7272861" y="5490889"/>
              <a:ext cx="7272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rot="5400000" flipH="1" flipV="1">
              <a:off x="6433097" y="5490889"/>
              <a:ext cx="72720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167"/>
            <p:cNvSpPr txBox="1">
              <a:spLocks noChangeArrowheads="1"/>
            </p:cNvSpPr>
            <p:nvPr/>
          </p:nvSpPr>
          <p:spPr bwMode="auto">
            <a:xfrm>
              <a:off x="4045039" y="4213983"/>
              <a:ext cx="848670" cy="26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1100" dirty="0" smtClean="0">
                  <a:latin typeface="맑은 고딕" pitchFamily="50" charset="-127"/>
                  <a:ea typeface="맑은 고딕" pitchFamily="50" charset="-127"/>
                </a:rPr>
                <a:t>&lt;Side&gt;</a:t>
              </a:r>
              <a:endParaRPr kumimoji="0" lang="ko-KR" altLang="en-US" sz="1100" dirty="0">
                <a:latin typeface="맑은 고딕" pitchFamily="50" charset="-127"/>
                <a:ea typeface="맑은 고딕" pitchFamily="50" charset="-127"/>
              </a:endParaRPr>
            </a:p>
          </p:txBody>
        </p:sp>
        <p:sp>
          <p:nvSpPr>
            <p:cNvPr id="73" name="TextBox 168"/>
            <p:cNvSpPr txBox="1">
              <a:spLocks noChangeArrowheads="1"/>
            </p:cNvSpPr>
            <p:nvPr/>
          </p:nvSpPr>
          <p:spPr bwMode="auto">
            <a:xfrm>
              <a:off x="4045039" y="6247791"/>
              <a:ext cx="848670" cy="26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1100" dirty="0" smtClean="0">
                  <a:latin typeface="맑은 고딕" pitchFamily="50" charset="-127"/>
                  <a:ea typeface="맑은 고딕" pitchFamily="50" charset="-127"/>
                </a:rPr>
                <a:t>&lt;Plan&gt;</a:t>
              </a:r>
              <a:endParaRPr kumimoji="0" lang="ko-KR" altLang="en-US" sz="1100" dirty="0">
                <a:latin typeface="맑은 고딕" pitchFamily="50" charset="-127"/>
                <a:ea typeface="맑은 고딕" pitchFamily="50" charset="-127"/>
              </a:endParaRPr>
            </a:p>
          </p:txBody>
        </p:sp>
        <p:sp>
          <p:nvSpPr>
            <p:cNvPr id="74" name="TextBox 90"/>
            <p:cNvSpPr txBox="1">
              <a:spLocks noChangeArrowheads="1"/>
            </p:cNvSpPr>
            <p:nvPr/>
          </p:nvSpPr>
          <p:spPr bwMode="auto">
            <a:xfrm>
              <a:off x="8596830" y="3128095"/>
              <a:ext cx="410406"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1.2m</a:t>
              </a:r>
              <a:endParaRPr kumimoji="0" lang="ko-KR" altLang="en-US" sz="800">
                <a:latin typeface="맑은 고딕" pitchFamily="50" charset="-127"/>
                <a:ea typeface="맑은 고딕" pitchFamily="50" charset="-127"/>
              </a:endParaRPr>
            </a:p>
          </p:txBody>
        </p:sp>
        <p:sp>
          <p:nvSpPr>
            <p:cNvPr id="75" name="원호 74"/>
            <p:cNvSpPr/>
            <p:nvPr/>
          </p:nvSpPr>
          <p:spPr>
            <a:xfrm flipH="1">
              <a:off x="7645197" y="3060771"/>
              <a:ext cx="1301715" cy="62082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ko-KR" altLang="en-US"/>
            </a:p>
          </p:txBody>
        </p:sp>
        <p:sp>
          <p:nvSpPr>
            <p:cNvPr id="76" name="직사각형 75"/>
            <p:cNvSpPr/>
            <p:nvPr/>
          </p:nvSpPr>
          <p:spPr>
            <a:xfrm>
              <a:off x="481002" y="3006786"/>
              <a:ext cx="7816641" cy="36360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77" name="직사각형 76"/>
            <p:cNvSpPr/>
            <p:nvPr/>
          </p:nvSpPr>
          <p:spPr>
            <a:xfrm>
              <a:off x="1192183" y="3006786"/>
              <a:ext cx="42861" cy="363605"/>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78" name="직사각형 77"/>
            <p:cNvSpPr/>
            <p:nvPr/>
          </p:nvSpPr>
          <p:spPr>
            <a:xfrm>
              <a:off x="4243276" y="3006786"/>
              <a:ext cx="3222539" cy="36360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79" name="직사각형 78"/>
            <p:cNvSpPr/>
            <p:nvPr/>
          </p:nvSpPr>
          <p:spPr>
            <a:xfrm>
              <a:off x="6780034" y="3298940"/>
              <a:ext cx="685782" cy="63512"/>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80" name="직각 삼각형 79"/>
            <p:cNvSpPr/>
            <p:nvPr/>
          </p:nvSpPr>
          <p:spPr>
            <a:xfrm rot="10800000" flipV="1">
              <a:off x="5819621" y="3298940"/>
              <a:ext cx="960412" cy="63512"/>
            </a:xfrm>
            <a:prstGeom prst="rtTriangl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cxnSp>
          <p:nvCxnSpPr>
            <p:cNvPr id="81" name="직선 연결선 80"/>
            <p:cNvCxnSpPr/>
            <p:nvPr/>
          </p:nvCxnSpPr>
          <p:spPr>
            <a:xfrm rot="16200000" flipH="1">
              <a:off x="141215" y="3703829"/>
              <a:ext cx="673224" cy="6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직선 연결선 81"/>
            <p:cNvCxnSpPr/>
            <p:nvPr/>
          </p:nvCxnSpPr>
          <p:spPr>
            <a:xfrm rot="16200000" flipH="1">
              <a:off x="7938803" y="3721293"/>
              <a:ext cx="70339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직선 화살표 연결선 82"/>
            <p:cNvCxnSpPr/>
            <p:nvPr/>
          </p:nvCxnSpPr>
          <p:spPr>
            <a:xfrm>
              <a:off x="549262" y="3962638"/>
              <a:ext cx="7678533"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직선 연결선 83"/>
            <p:cNvCxnSpPr/>
            <p:nvPr/>
          </p:nvCxnSpPr>
          <p:spPr>
            <a:xfrm rot="5400000">
              <a:off x="7465777" y="3552987"/>
              <a:ext cx="36360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직선 연결선 84"/>
            <p:cNvCxnSpPr/>
            <p:nvPr/>
          </p:nvCxnSpPr>
          <p:spPr>
            <a:xfrm rot="5400000">
              <a:off x="7223676" y="3612530"/>
              <a:ext cx="48586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직선 연결선 85"/>
            <p:cNvCxnSpPr/>
            <p:nvPr/>
          </p:nvCxnSpPr>
          <p:spPr>
            <a:xfrm rot="5400000">
              <a:off x="6595056" y="3552194"/>
              <a:ext cx="3636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직선 연결선 86"/>
            <p:cNvCxnSpPr/>
            <p:nvPr/>
          </p:nvCxnSpPr>
          <p:spPr>
            <a:xfrm rot="5400000">
              <a:off x="5633851" y="3551400"/>
              <a:ext cx="363604"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직선 연결선 87"/>
            <p:cNvCxnSpPr/>
            <p:nvPr/>
          </p:nvCxnSpPr>
          <p:spPr>
            <a:xfrm rot="5400000">
              <a:off x="4005900" y="3609355"/>
              <a:ext cx="4779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직선 연결선 88"/>
            <p:cNvCxnSpPr/>
            <p:nvPr/>
          </p:nvCxnSpPr>
          <p:spPr>
            <a:xfrm rot="5400000">
              <a:off x="1328666" y="3551400"/>
              <a:ext cx="363604"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직선 연결선 89"/>
            <p:cNvCxnSpPr/>
            <p:nvPr/>
          </p:nvCxnSpPr>
          <p:spPr>
            <a:xfrm rot="5400000">
              <a:off x="703208" y="3551400"/>
              <a:ext cx="363604"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직선 화살표 연결선 90"/>
            <p:cNvCxnSpPr/>
            <p:nvPr/>
          </p:nvCxnSpPr>
          <p:spPr>
            <a:xfrm>
              <a:off x="7680121" y="3530758"/>
              <a:ext cx="61752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직선 화살표 연결선 91"/>
            <p:cNvCxnSpPr/>
            <p:nvPr/>
          </p:nvCxnSpPr>
          <p:spPr>
            <a:xfrm>
              <a:off x="6824482" y="3530758"/>
              <a:ext cx="61752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직선 화살표 연결선 92"/>
            <p:cNvCxnSpPr/>
            <p:nvPr/>
          </p:nvCxnSpPr>
          <p:spPr>
            <a:xfrm>
              <a:off x="5879945" y="3530758"/>
              <a:ext cx="87310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직선 화살표 연결선 93"/>
            <p:cNvCxnSpPr/>
            <p:nvPr/>
          </p:nvCxnSpPr>
          <p:spPr>
            <a:xfrm>
              <a:off x="4295662" y="3530758"/>
              <a:ext cx="151443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직선 화살표 연결선 94"/>
            <p:cNvCxnSpPr/>
            <p:nvPr/>
          </p:nvCxnSpPr>
          <p:spPr>
            <a:xfrm>
              <a:off x="1577935" y="3530758"/>
              <a:ext cx="260501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직선 화살표 연결선 95"/>
            <p:cNvCxnSpPr/>
            <p:nvPr/>
          </p:nvCxnSpPr>
          <p:spPr>
            <a:xfrm>
              <a:off x="909616" y="3530758"/>
              <a:ext cx="57466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직선 화살표 연결선 96"/>
            <p:cNvCxnSpPr/>
            <p:nvPr/>
          </p:nvCxnSpPr>
          <p:spPr>
            <a:xfrm>
              <a:off x="481002" y="3530758"/>
              <a:ext cx="38575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직선 연결선 97"/>
            <p:cNvCxnSpPr/>
            <p:nvPr/>
          </p:nvCxnSpPr>
          <p:spPr>
            <a:xfrm rot="5400000" flipH="1" flipV="1">
              <a:off x="1333429" y="3187795"/>
              <a:ext cx="360429" cy="79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133"/>
            <p:cNvSpPr txBox="1">
              <a:spLocks noChangeArrowheads="1"/>
            </p:cNvSpPr>
            <p:nvPr/>
          </p:nvSpPr>
          <p:spPr bwMode="auto">
            <a:xfrm>
              <a:off x="4002438" y="397056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35m</a:t>
              </a:r>
              <a:endParaRPr kumimoji="0" lang="ko-KR" altLang="en-US" sz="800">
                <a:latin typeface="맑은 고딕" pitchFamily="50" charset="-127"/>
                <a:ea typeface="맑은 고딕" pitchFamily="50" charset="-127"/>
              </a:endParaRPr>
            </a:p>
          </p:txBody>
        </p:sp>
        <p:sp>
          <p:nvSpPr>
            <p:cNvPr id="100" name="TextBox 134"/>
            <p:cNvSpPr txBox="1">
              <a:spLocks noChangeArrowheads="1"/>
            </p:cNvSpPr>
            <p:nvPr/>
          </p:nvSpPr>
          <p:spPr bwMode="auto">
            <a:xfrm>
              <a:off x="7757533" y="3493090"/>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3.5m</a:t>
              </a:r>
              <a:endParaRPr kumimoji="0" lang="ko-KR" altLang="en-US" sz="800">
                <a:latin typeface="맑은 고딕" pitchFamily="50" charset="-127"/>
                <a:ea typeface="맑은 고딕" pitchFamily="50" charset="-127"/>
              </a:endParaRPr>
            </a:p>
          </p:txBody>
        </p:sp>
        <p:sp>
          <p:nvSpPr>
            <p:cNvPr id="101" name="TextBox 136"/>
            <p:cNvSpPr txBox="1">
              <a:spLocks noChangeArrowheads="1"/>
            </p:cNvSpPr>
            <p:nvPr/>
          </p:nvSpPr>
          <p:spPr bwMode="auto">
            <a:xfrm>
              <a:off x="7430403" y="3673623"/>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0.5m</a:t>
              </a:r>
              <a:endParaRPr kumimoji="0" lang="ko-KR" altLang="en-US" sz="800">
                <a:latin typeface="맑은 고딕" pitchFamily="50" charset="-127"/>
                <a:ea typeface="맑은 고딕" pitchFamily="50" charset="-127"/>
              </a:endParaRPr>
            </a:p>
          </p:txBody>
        </p:sp>
        <p:sp>
          <p:nvSpPr>
            <p:cNvPr id="102" name="TextBox 137"/>
            <p:cNvSpPr txBox="1">
              <a:spLocks noChangeArrowheads="1"/>
            </p:cNvSpPr>
            <p:nvPr/>
          </p:nvSpPr>
          <p:spPr bwMode="auto">
            <a:xfrm>
              <a:off x="6925958" y="353803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3m</a:t>
              </a:r>
              <a:endParaRPr kumimoji="0" lang="ko-KR" altLang="en-US" sz="800">
                <a:latin typeface="맑은 고딕" pitchFamily="50" charset="-127"/>
                <a:ea typeface="맑은 고딕" pitchFamily="50" charset="-127"/>
              </a:endParaRPr>
            </a:p>
          </p:txBody>
        </p:sp>
        <p:sp>
          <p:nvSpPr>
            <p:cNvPr id="103" name="TextBox 138"/>
            <p:cNvSpPr txBox="1">
              <a:spLocks noChangeArrowheads="1"/>
            </p:cNvSpPr>
            <p:nvPr/>
          </p:nvSpPr>
          <p:spPr bwMode="auto">
            <a:xfrm>
              <a:off x="6103246" y="353803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5m</a:t>
              </a:r>
              <a:endParaRPr kumimoji="0" lang="ko-KR" altLang="en-US" sz="800">
                <a:latin typeface="맑은 고딕" pitchFamily="50" charset="-127"/>
                <a:ea typeface="맑은 고딕" pitchFamily="50" charset="-127"/>
              </a:endParaRPr>
            </a:p>
          </p:txBody>
        </p:sp>
        <p:sp>
          <p:nvSpPr>
            <p:cNvPr id="104" name="TextBox 139"/>
            <p:cNvSpPr txBox="1">
              <a:spLocks noChangeArrowheads="1"/>
            </p:cNvSpPr>
            <p:nvPr/>
          </p:nvSpPr>
          <p:spPr bwMode="auto">
            <a:xfrm>
              <a:off x="4869179" y="353803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7m</a:t>
              </a:r>
              <a:endParaRPr kumimoji="0" lang="ko-KR" altLang="en-US" sz="800">
                <a:latin typeface="맑은 고딕" pitchFamily="50" charset="-127"/>
                <a:ea typeface="맑은 고딕" pitchFamily="50" charset="-127"/>
              </a:endParaRPr>
            </a:p>
          </p:txBody>
        </p:sp>
        <p:sp>
          <p:nvSpPr>
            <p:cNvPr id="105" name="TextBox 140"/>
            <p:cNvSpPr txBox="1">
              <a:spLocks noChangeArrowheads="1"/>
            </p:cNvSpPr>
            <p:nvPr/>
          </p:nvSpPr>
          <p:spPr bwMode="auto">
            <a:xfrm>
              <a:off x="2538163" y="353803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12m</a:t>
              </a:r>
              <a:endParaRPr kumimoji="0" lang="ko-KR" altLang="en-US" sz="800">
                <a:latin typeface="맑은 고딕" pitchFamily="50" charset="-127"/>
                <a:ea typeface="맑은 고딕" pitchFamily="50" charset="-127"/>
              </a:endParaRPr>
            </a:p>
          </p:txBody>
        </p:sp>
        <p:sp>
          <p:nvSpPr>
            <p:cNvPr id="106" name="TextBox 141"/>
            <p:cNvSpPr txBox="1">
              <a:spLocks noChangeArrowheads="1"/>
            </p:cNvSpPr>
            <p:nvPr/>
          </p:nvSpPr>
          <p:spPr bwMode="auto">
            <a:xfrm>
              <a:off x="1029858" y="353803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3m</a:t>
              </a:r>
              <a:endParaRPr kumimoji="0" lang="ko-KR" altLang="en-US" sz="800">
                <a:latin typeface="맑은 고딕" pitchFamily="50" charset="-127"/>
                <a:ea typeface="맑은 고딕" pitchFamily="50" charset="-127"/>
              </a:endParaRPr>
            </a:p>
          </p:txBody>
        </p:sp>
        <p:sp>
          <p:nvSpPr>
            <p:cNvPr id="107" name="TextBox 142"/>
            <p:cNvSpPr txBox="1">
              <a:spLocks noChangeArrowheads="1"/>
            </p:cNvSpPr>
            <p:nvPr/>
          </p:nvSpPr>
          <p:spPr bwMode="auto">
            <a:xfrm>
              <a:off x="481384" y="353803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dirty="0">
                  <a:latin typeface="맑은 고딕" pitchFamily="50" charset="-127"/>
                  <a:ea typeface="맑은 고딕" pitchFamily="50" charset="-127"/>
                </a:rPr>
                <a:t>2m</a:t>
              </a:r>
              <a:endParaRPr kumimoji="0" lang="ko-KR" altLang="en-US" sz="800" dirty="0">
                <a:latin typeface="맑은 고딕" pitchFamily="50" charset="-127"/>
                <a:ea typeface="맑은 고딕" pitchFamily="50" charset="-127"/>
              </a:endParaRPr>
            </a:p>
          </p:txBody>
        </p:sp>
        <p:cxnSp>
          <p:nvCxnSpPr>
            <p:cNvPr id="108" name="직선 화살표 연결선 107"/>
            <p:cNvCxnSpPr/>
            <p:nvPr/>
          </p:nvCxnSpPr>
          <p:spPr>
            <a:xfrm>
              <a:off x="4294075" y="3780042"/>
              <a:ext cx="3154278" cy="158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9" name="TextBox 144"/>
            <p:cNvSpPr txBox="1">
              <a:spLocks noChangeArrowheads="1"/>
            </p:cNvSpPr>
            <p:nvPr/>
          </p:nvSpPr>
          <p:spPr bwMode="auto">
            <a:xfrm>
              <a:off x="5802418" y="3764815"/>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15m</a:t>
              </a:r>
              <a:endParaRPr kumimoji="0" lang="ko-KR" altLang="en-US" sz="800">
                <a:latin typeface="맑은 고딕" pitchFamily="50" charset="-127"/>
                <a:ea typeface="맑은 고딕" pitchFamily="50" charset="-127"/>
              </a:endParaRPr>
            </a:p>
          </p:txBody>
        </p:sp>
        <p:cxnSp>
          <p:nvCxnSpPr>
            <p:cNvPr id="110" name="직선 연결선 109"/>
            <p:cNvCxnSpPr/>
            <p:nvPr/>
          </p:nvCxnSpPr>
          <p:spPr>
            <a:xfrm>
              <a:off x="801668" y="3170329"/>
              <a:ext cx="6987988" cy="793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1" name="사다리꼴 110"/>
            <p:cNvSpPr/>
            <p:nvPr/>
          </p:nvSpPr>
          <p:spPr>
            <a:xfrm>
              <a:off x="6856232" y="3059184"/>
              <a:ext cx="549260" cy="239756"/>
            </a:xfrm>
            <a:prstGeom prst="trapezoid">
              <a:avLst>
                <a:gd name="adj" fmla="val 71602"/>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112" name="순서도: 연결자 111"/>
            <p:cNvSpPr/>
            <p:nvPr/>
          </p:nvSpPr>
          <p:spPr>
            <a:xfrm>
              <a:off x="4508381" y="3067122"/>
              <a:ext cx="44449" cy="3969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113" name="순서도: 연결자 112"/>
            <p:cNvSpPr/>
            <p:nvPr/>
          </p:nvSpPr>
          <p:spPr>
            <a:xfrm>
              <a:off x="4678240" y="3067122"/>
              <a:ext cx="44449" cy="3969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114" name="순서도: 연결자 113"/>
            <p:cNvSpPr/>
            <p:nvPr/>
          </p:nvSpPr>
          <p:spPr>
            <a:xfrm>
              <a:off x="4389323" y="3067122"/>
              <a:ext cx="42861" cy="3969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a:p>
          </p:txBody>
        </p:sp>
        <p:sp>
          <p:nvSpPr>
            <p:cNvPr id="115" name="TextBox 150"/>
            <p:cNvSpPr txBox="1">
              <a:spLocks noChangeArrowheads="1"/>
            </p:cNvSpPr>
            <p:nvPr/>
          </p:nvSpPr>
          <p:spPr bwMode="auto">
            <a:xfrm>
              <a:off x="960268" y="2643182"/>
              <a:ext cx="548474" cy="3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paddle</a:t>
              </a:r>
              <a:endParaRPr kumimoji="0" lang="ko-KR" altLang="en-US" sz="900">
                <a:latin typeface="맑은 고딕" pitchFamily="50" charset="-127"/>
                <a:ea typeface="맑은 고딕" pitchFamily="50" charset="-127"/>
              </a:endParaRPr>
            </a:p>
          </p:txBody>
        </p:sp>
        <p:sp>
          <p:nvSpPr>
            <p:cNvPr id="116" name="TextBox 151"/>
            <p:cNvSpPr txBox="1">
              <a:spLocks noChangeArrowheads="1"/>
            </p:cNvSpPr>
            <p:nvPr/>
          </p:nvSpPr>
          <p:spPr bwMode="auto">
            <a:xfrm>
              <a:off x="7649914" y="2643182"/>
              <a:ext cx="683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absorber</a:t>
              </a:r>
              <a:endParaRPr kumimoji="0" lang="ko-KR" altLang="en-US" sz="900">
                <a:latin typeface="맑은 고딕" pitchFamily="50" charset="-127"/>
                <a:ea typeface="맑은 고딕" pitchFamily="50" charset="-127"/>
              </a:endParaRPr>
            </a:p>
          </p:txBody>
        </p:sp>
        <p:sp>
          <p:nvSpPr>
            <p:cNvPr id="117" name="TextBox 152"/>
            <p:cNvSpPr txBox="1">
              <a:spLocks noChangeArrowheads="1"/>
            </p:cNvSpPr>
            <p:nvPr/>
          </p:nvSpPr>
          <p:spPr bwMode="auto">
            <a:xfrm>
              <a:off x="4311551" y="2643182"/>
              <a:ext cx="617034" cy="3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gages</a:t>
              </a:r>
              <a:endParaRPr kumimoji="0" lang="ko-KR" altLang="en-US" sz="900">
                <a:latin typeface="맑은 고딕" pitchFamily="50" charset="-127"/>
                <a:ea typeface="맑은 고딕" pitchFamily="50" charset="-127"/>
              </a:endParaRPr>
            </a:p>
          </p:txBody>
        </p:sp>
        <p:sp>
          <p:nvSpPr>
            <p:cNvPr id="118" name="TextBox 153"/>
            <p:cNvSpPr txBox="1">
              <a:spLocks noChangeArrowheads="1"/>
            </p:cNvSpPr>
            <p:nvPr/>
          </p:nvSpPr>
          <p:spPr bwMode="auto">
            <a:xfrm>
              <a:off x="6008095" y="2643182"/>
              <a:ext cx="617034" cy="3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Sloping mound</a:t>
              </a:r>
              <a:endParaRPr kumimoji="0" lang="ko-KR" altLang="en-US" sz="900">
                <a:latin typeface="맑은 고딕" pitchFamily="50" charset="-127"/>
                <a:ea typeface="맑은 고딕" pitchFamily="50" charset="-127"/>
              </a:endParaRPr>
            </a:p>
          </p:txBody>
        </p:sp>
        <p:sp>
          <p:nvSpPr>
            <p:cNvPr id="119" name="TextBox 154"/>
            <p:cNvSpPr txBox="1">
              <a:spLocks noChangeArrowheads="1"/>
            </p:cNvSpPr>
            <p:nvPr/>
          </p:nvSpPr>
          <p:spPr bwMode="auto">
            <a:xfrm>
              <a:off x="6787808" y="2750395"/>
              <a:ext cx="754152" cy="19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breakwater</a:t>
              </a:r>
              <a:endParaRPr kumimoji="0" lang="ko-KR" altLang="en-US" sz="900">
                <a:latin typeface="맑은 고딕" pitchFamily="50" charset="-127"/>
                <a:ea typeface="맑은 고딕" pitchFamily="50" charset="-127"/>
              </a:endParaRPr>
            </a:p>
          </p:txBody>
        </p:sp>
        <p:cxnSp>
          <p:nvCxnSpPr>
            <p:cNvPr id="120" name="직선 연결선 119"/>
            <p:cNvCxnSpPr/>
            <p:nvPr/>
          </p:nvCxnSpPr>
          <p:spPr>
            <a:xfrm>
              <a:off x="8305580" y="3294177"/>
              <a:ext cx="204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직선 연결선 120"/>
            <p:cNvCxnSpPr/>
            <p:nvPr/>
          </p:nvCxnSpPr>
          <p:spPr>
            <a:xfrm>
              <a:off x="8305580" y="3181443"/>
              <a:ext cx="20478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57"/>
            <p:cNvSpPr txBox="1">
              <a:spLocks noChangeArrowheads="1"/>
            </p:cNvSpPr>
            <p:nvPr/>
          </p:nvSpPr>
          <p:spPr bwMode="auto">
            <a:xfrm>
              <a:off x="8253114" y="3241791"/>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0.2m</a:t>
              </a:r>
              <a:endParaRPr kumimoji="0" lang="ko-KR" altLang="en-US" sz="800">
                <a:latin typeface="맑은 고딕" pitchFamily="50" charset="-127"/>
                <a:ea typeface="맑은 고딕" pitchFamily="50" charset="-127"/>
              </a:endParaRPr>
            </a:p>
          </p:txBody>
        </p:sp>
        <p:sp>
          <p:nvSpPr>
            <p:cNvPr id="123" name="TextBox 158"/>
            <p:cNvSpPr txBox="1">
              <a:spLocks noChangeArrowheads="1"/>
            </p:cNvSpPr>
            <p:nvPr/>
          </p:nvSpPr>
          <p:spPr bwMode="auto">
            <a:xfrm>
              <a:off x="8253114" y="3151045"/>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0.4m</a:t>
              </a:r>
              <a:endParaRPr kumimoji="0" lang="ko-KR" altLang="en-US" sz="800">
                <a:latin typeface="맑은 고딕" pitchFamily="50" charset="-127"/>
                <a:ea typeface="맑은 고딕" pitchFamily="50" charset="-127"/>
              </a:endParaRPr>
            </a:p>
          </p:txBody>
        </p:sp>
        <p:sp>
          <p:nvSpPr>
            <p:cNvPr id="124" name="TextBox 159"/>
            <p:cNvSpPr txBox="1">
              <a:spLocks noChangeArrowheads="1"/>
            </p:cNvSpPr>
            <p:nvPr/>
          </p:nvSpPr>
          <p:spPr bwMode="auto">
            <a:xfrm>
              <a:off x="8261635" y="3006867"/>
              <a:ext cx="479915" cy="1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a:latin typeface="맑은 고딕" pitchFamily="50" charset="-127"/>
                  <a:ea typeface="맑은 고딕" pitchFamily="50" charset="-127"/>
                </a:rPr>
                <a:t>0.6m</a:t>
              </a:r>
              <a:endParaRPr kumimoji="0" lang="ko-KR" altLang="en-US" sz="800">
                <a:latin typeface="맑은 고딕" pitchFamily="50" charset="-127"/>
                <a:ea typeface="맑은 고딕" pitchFamily="50" charset="-127"/>
              </a:endParaRPr>
            </a:p>
          </p:txBody>
        </p:sp>
        <p:cxnSp>
          <p:nvCxnSpPr>
            <p:cNvPr id="125" name="직선 연결선 124"/>
            <p:cNvCxnSpPr/>
            <p:nvPr/>
          </p:nvCxnSpPr>
          <p:spPr>
            <a:xfrm>
              <a:off x="8184933" y="3364040"/>
              <a:ext cx="615934"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직선 연결선 125"/>
            <p:cNvCxnSpPr/>
            <p:nvPr/>
          </p:nvCxnSpPr>
          <p:spPr>
            <a:xfrm>
              <a:off x="8184933" y="3000435"/>
              <a:ext cx="6159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직선 화살표 연결선 126"/>
            <p:cNvCxnSpPr/>
            <p:nvPr/>
          </p:nvCxnSpPr>
          <p:spPr>
            <a:xfrm rot="5400000">
              <a:off x="8483337" y="3187795"/>
              <a:ext cx="363605"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8" name="TextBox 107"/>
            <p:cNvSpPr txBox="1">
              <a:spLocks noChangeArrowheads="1"/>
            </p:cNvSpPr>
            <p:nvPr/>
          </p:nvSpPr>
          <p:spPr bwMode="auto">
            <a:xfrm>
              <a:off x="378930" y="2643182"/>
              <a:ext cx="698688" cy="38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900">
                  <a:latin typeface="맑은 고딕" pitchFamily="50" charset="-127"/>
                  <a:ea typeface="맑은 고딕" pitchFamily="50" charset="-127"/>
                </a:rPr>
                <a:t>Wave absorber</a:t>
              </a:r>
              <a:endParaRPr kumimoji="0" lang="ko-KR" altLang="en-US" sz="900">
                <a:latin typeface="맑은 고딕" pitchFamily="50" charset="-127"/>
                <a:ea typeface="맑은 고딕" pitchFamily="50" charset="-127"/>
              </a:endParaRPr>
            </a:p>
          </p:txBody>
        </p:sp>
        <p:cxnSp>
          <p:nvCxnSpPr>
            <p:cNvPr id="129" name="직선 연결선 128"/>
            <p:cNvCxnSpPr/>
            <p:nvPr/>
          </p:nvCxnSpPr>
          <p:spPr>
            <a:xfrm>
              <a:off x="7449941" y="3306880"/>
              <a:ext cx="21430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4885106" y="2657948"/>
            <a:ext cx="3439737" cy="369332"/>
          </a:xfrm>
          <a:prstGeom prst="rect">
            <a:avLst/>
          </a:prstGeom>
          <a:noFill/>
        </p:spPr>
        <p:txBody>
          <a:bodyPr wrap="square" rtlCol="0">
            <a:spAutoFit/>
          </a:bodyPr>
          <a:lstStyle/>
          <a:p>
            <a:r>
              <a:rPr lang="en-US" altLang="ko-KR" dirty="0" smtClean="0">
                <a:solidFill>
                  <a:srgbClr val="FF0000"/>
                </a:solidFill>
              </a:rPr>
              <a:t>Foreshore beach slope: 1:25</a:t>
            </a:r>
            <a:endParaRPr lang="ko-KR" altLang="en-US" dirty="0">
              <a:solidFill>
                <a:srgbClr val="FF0000"/>
              </a:solidFill>
            </a:endParaRPr>
          </a:p>
        </p:txBody>
      </p:sp>
    </p:spTree>
    <p:extLst>
      <p:ext uri="{BB962C8B-B14F-4D97-AF65-F5344CB8AC3E}">
        <p14:creationId xmlns:p14="http://schemas.microsoft.com/office/powerpoint/2010/main" val="120101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Hydraulic experiment</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11</a:t>
            </a:fld>
            <a:endParaRPr lang="ko-KR" altLang="en-US" dirty="0"/>
          </a:p>
        </p:txBody>
      </p:sp>
      <p:sp>
        <p:nvSpPr>
          <p:cNvPr id="4" name="TextBox 3"/>
          <p:cNvSpPr txBox="1"/>
          <p:nvPr/>
        </p:nvSpPr>
        <p:spPr>
          <a:xfrm>
            <a:off x="439473" y="1292697"/>
            <a:ext cx="8365726" cy="461665"/>
          </a:xfrm>
          <a:prstGeom prst="rect">
            <a:avLst/>
          </a:prstGeom>
          <a:noFill/>
        </p:spPr>
        <p:txBody>
          <a:bodyPr wrap="square" rtlCol="0">
            <a:spAutoFit/>
          </a:bodyPr>
          <a:lstStyle/>
          <a:p>
            <a:r>
              <a:rPr lang="en-US" altLang="ko-KR" sz="2400" dirty="0" smtClean="0"/>
              <a:t>Breakwater cross-section</a:t>
            </a:r>
          </a:p>
        </p:txBody>
      </p:sp>
      <p:pic>
        <p:nvPicPr>
          <p:cNvPr id="5122" name="_x88878664" descr="EMB0000151842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731" y="530694"/>
            <a:ext cx="2978770" cy="6643682"/>
          </a:xfrm>
          <a:prstGeom prst="rect">
            <a:avLst/>
          </a:prstGeom>
          <a:noFill/>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4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Hydraulic experiment</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12</a:t>
            </a:fld>
            <a:endParaRPr lang="ko-KR" altLang="en-US" dirty="0"/>
          </a:p>
        </p:txBody>
      </p:sp>
      <p:sp>
        <p:nvSpPr>
          <p:cNvPr id="4" name="TextBox 3"/>
          <p:cNvSpPr txBox="1"/>
          <p:nvPr/>
        </p:nvSpPr>
        <p:spPr>
          <a:xfrm>
            <a:off x="454746" y="836712"/>
            <a:ext cx="8365726" cy="1200329"/>
          </a:xfrm>
          <a:prstGeom prst="rect">
            <a:avLst/>
          </a:prstGeom>
          <a:noFill/>
        </p:spPr>
        <p:txBody>
          <a:bodyPr wrap="square" rtlCol="0">
            <a:spAutoFit/>
          </a:bodyPr>
          <a:lstStyle/>
          <a:p>
            <a:r>
              <a:rPr lang="en-US" altLang="ko-KR" sz="2400" dirty="0" err="1" smtClean="0"/>
              <a:t>Tetrapods</a:t>
            </a:r>
            <a:r>
              <a:rPr lang="en-US" altLang="ko-KR" sz="2400" dirty="0" smtClean="0"/>
              <a:t> along the sidewalls were fixed not to move using</a:t>
            </a:r>
            <a:r>
              <a:rPr lang="ko-KR" altLang="en-US" sz="2400" dirty="0" smtClean="0"/>
              <a:t> </a:t>
            </a:r>
            <a:r>
              <a:rPr lang="en-US" altLang="ko-KR" sz="2400" dirty="0" smtClean="0"/>
              <a:t>steel wire, and were not included in the damage calculation.</a:t>
            </a:r>
            <a:endParaRPr lang="ko-KR" altLang="en-US" sz="2400" dirty="0"/>
          </a:p>
        </p:txBody>
      </p:sp>
      <p:pic>
        <p:nvPicPr>
          <p:cNvPr id="130" name="Picture 16" descr="C:\Users\susan\Desktop\2010해안해양공학회\발표\1.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543175"/>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5" descr="C:\Users\susan\Desktop\2010해안해양공학회\발표\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543175"/>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7" descr="C:\Users\susan\Desktop\2010해안해양공학회\발표\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543175"/>
            <a:ext cx="47990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4918" y="2636815"/>
            <a:ext cx="1694695" cy="400110"/>
          </a:xfrm>
          <a:prstGeom prst="rect">
            <a:avLst/>
          </a:prstGeom>
          <a:noFill/>
        </p:spPr>
        <p:txBody>
          <a:bodyPr wrap="square" rtlCol="0">
            <a:spAutoFit/>
          </a:bodyPr>
          <a:lstStyle/>
          <a:p>
            <a:r>
              <a:rPr lang="en-US" altLang="ko-KR" sz="2000" dirty="0" smtClean="0">
                <a:solidFill>
                  <a:srgbClr val="FF0000"/>
                </a:solidFill>
              </a:rPr>
              <a:t>Slope =1:1.5</a:t>
            </a:r>
            <a:endParaRPr lang="ko-KR" altLang="en-US" sz="2000" dirty="0">
              <a:solidFill>
                <a:srgbClr val="FF0000"/>
              </a:solidFill>
            </a:endParaRPr>
          </a:p>
        </p:txBody>
      </p:sp>
      <p:sp>
        <p:nvSpPr>
          <p:cNvPr id="17" name="TextBox 16"/>
          <p:cNvSpPr txBox="1"/>
          <p:nvPr/>
        </p:nvSpPr>
        <p:spPr>
          <a:xfrm>
            <a:off x="2672227" y="2636815"/>
            <a:ext cx="916142" cy="400110"/>
          </a:xfrm>
          <a:prstGeom prst="rect">
            <a:avLst/>
          </a:prstGeom>
          <a:noFill/>
        </p:spPr>
        <p:txBody>
          <a:bodyPr wrap="square" rtlCol="0">
            <a:spAutoFit/>
          </a:bodyPr>
          <a:lstStyle/>
          <a:p>
            <a:r>
              <a:rPr lang="en-US" altLang="ko-KR" sz="2000" dirty="0" smtClean="0">
                <a:solidFill>
                  <a:srgbClr val="FF0000"/>
                </a:solidFill>
              </a:rPr>
              <a:t>1:4/3</a:t>
            </a:r>
            <a:endParaRPr lang="ko-KR" altLang="en-US" sz="2000" dirty="0">
              <a:solidFill>
                <a:srgbClr val="FF0000"/>
              </a:solidFill>
            </a:endParaRPr>
          </a:p>
        </p:txBody>
      </p:sp>
      <p:sp>
        <p:nvSpPr>
          <p:cNvPr id="19" name="TextBox 18"/>
          <p:cNvSpPr txBox="1"/>
          <p:nvPr/>
        </p:nvSpPr>
        <p:spPr>
          <a:xfrm>
            <a:off x="4945149" y="2648906"/>
            <a:ext cx="916142" cy="400110"/>
          </a:xfrm>
          <a:prstGeom prst="rect">
            <a:avLst/>
          </a:prstGeom>
          <a:noFill/>
        </p:spPr>
        <p:txBody>
          <a:bodyPr wrap="square" rtlCol="0">
            <a:spAutoFit/>
          </a:bodyPr>
          <a:lstStyle/>
          <a:p>
            <a:r>
              <a:rPr lang="en-US" altLang="ko-KR" sz="2000" dirty="0" smtClean="0">
                <a:solidFill>
                  <a:srgbClr val="FF0000"/>
                </a:solidFill>
              </a:rPr>
              <a:t>1:2</a:t>
            </a:r>
            <a:endParaRPr lang="ko-KR" altLang="en-US" sz="2000" dirty="0">
              <a:solidFill>
                <a:srgbClr val="FF0000"/>
              </a:solidFill>
            </a:endParaRPr>
          </a:p>
        </p:txBody>
      </p:sp>
    </p:spTree>
    <p:extLst>
      <p:ext uri="{BB962C8B-B14F-4D97-AF65-F5344CB8AC3E}">
        <p14:creationId xmlns:p14="http://schemas.microsoft.com/office/powerpoint/2010/main" val="61390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Hydraulic experiment</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13</a:t>
            </a:fld>
            <a:endParaRPr lang="ko-KR" altLang="en-US" dirty="0"/>
          </a:p>
        </p:txBody>
      </p:sp>
      <mc:AlternateContent xmlns:mc="http://schemas.openxmlformats.org/markup-compatibility/2006" xmlns:a14="http://schemas.microsoft.com/office/drawing/2010/main">
        <mc:Choice Requires="a14">
          <p:sp>
            <p:nvSpPr>
              <p:cNvPr id="4" name="TextBox 3"/>
              <p:cNvSpPr txBox="1"/>
              <p:nvPr/>
            </p:nvSpPr>
            <p:spPr>
              <a:xfrm>
                <a:off x="420997" y="1292697"/>
                <a:ext cx="8365726" cy="4462760"/>
              </a:xfrm>
              <a:prstGeom prst="rect">
                <a:avLst/>
              </a:prstGeom>
              <a:noFill/>
            </p:spPr>
            <p:txBody>
              <a:bodyPr wrap="square" rtlCol="0">
                <a:spAutoFit/>
              </a:bodyPr>
              <a:lstStyle/>
              <a:p>
                <a:r>
                  <a:rPr lang="en-US" altLang="ko-KR" sz="3200" dirty="0" smtClean="0"/>
                  <a:t>Test condition </a:t>
                </a:r>
              </a:p>
              <a:p>
                <a:r>
                  <a:rPr lang="en-US" altLang="ko-KR" sz="2400" dirty="0" smtClean="0"/>
                  <a:t>(3 slope × 4 wave period × 5 wave height = 60 cases)</a:t>
                </a:r>
              </a:p>
              <a:p>
                <a:endParaRPr lang="en-US" altLang="ko-KR" sz="2400" dirty="0"/>
              </a:p>
              <a:p>
                <a:pPr>
                  <a:lnSpc>
                    <a:spcPct val="150000"/>
                  </a:lnSpc>
                </a:pPr>
                <a:r>
                  <a:rPr lang="en-US" altLang="ko-KR" sz="2400" dirty="0" smtClean="0"/>
                  <a:t>- Slope (</a:t>
                </a:r>
                <a14:m>
                  <m:oMath xmlns:m="http://schemas.openxmlformats.org/officeDocument/2006/math">
                    <m:func>
                      <m:funcPr>
                        <m:ctrlPr>
                          <a:rPr lang="en-US" altLang="ko-KR" sz="2400" i="1" smtClean="0">
                            <a:latin typeface="Cambria Math"/>
                          </a:rPr>
                        </m:ctrlPr>
                      </m:funcPr>
                      <m:fName>
                        <m:r>
                          <m:rPr>
                            <m:sty m:val="p"/>
                          </m:rPr>
                          <a:rPr lang="en-US" altLang="ko-KR" sz="2400" i="0" smtClean="0">
                            <a:latin typeface="Cambria Math"/>
                          </a:rPr>
                          <m:t>cot</m:t>
                        </m:r>
                      </m:fName>
                      <m:e>
                        <m:r>
                          <a:rPr lang="en-US" altLang="ko-KR" sz="2400" i="1" smtClean="0">
                            <a:latin typeface="Cambria Math"/>
                            <a:ea typeface="Cambria Math"/>
                          </a:rPr>
                          <m:t>𝜃</m:t>
                        </m:r>
                      </m:e>
                    </m:func>
                  </m:oMath>
                </a14:m>
                <a:r>
                  <a:rPr lang="en-US" altLang="ko-KR" sz="2400" dirty="0" smtClean="0"/>
                  <a:t>) = 1.33, 1.5, 2.0</a:t>
                </a:r>
              </a:p>
              <a:p>
                <a:pPr>
                  <a:lnSpc>
                    <a:spcPct val="150000"/>
                  </a:lnSpc>
                </a:pPr>
                <a:r>
                  <a:rPr lang="en-US" altLang="ko-KR" sz="2400" dirty="0" smtClean="0"/>
                  <a:t>- Mean wave period (</a:t>
                </a:r>
                <a14:m>
                  <m:oMath xmlns:m="http://schemas.openxmlformats.org/officeDocument/2006/math">
                    <m:sSub>
                      <m:sSubPr>
                        <m:ctrlPr>
                          <a:rPr lang="en-US" altLang="ko-KR" sz="2400" i="1" smtClean="0">
                            <a:latin typeface="Cambria Math"/>
                          </a:rPr>
                        </m:ctrlPr>
                      </m:sSubPr>
                      <m:e>
                        <m:r>
                          <a:rPr lang="en-US" altLang="ko-KR" sz="2400" b="0" i="1" smtClean="0">
                            <a:latin typeface="Cambria Math"/>
                          </a:rPr>
                          <m:t>𝑇</m:t>
                        </m:r>
                      </m:e>
                      <m:sub>
                        <m:r>
                          <a:rPr lang="en-US" altLang="ko-KR" sz="2400" b="0" i="1" smtClean="0">
                            <a:latin typeface="Cambria Math"/>
                          </a:rPr>
                          <m:t>𝑧</m:t>
                        </m:r>
                      </m:sub>
                    </m:sSub>
                  </m:oMath>
                </a14:m>
                <a:r>
                  <a:rPr lang="en-US" altLang="ko-KR" sz="2400" dirty="0" smtClean="0"/>
                  <a:t>) = 1.36 – 2.45 s</a:t>
                </a:r>
              </a:p>
              <a:p>
                <a:pPr>
                  <a:lnSpc>
                    <a:spcPct val="150000"/>
                  </a:lnSpc>
                </a:pPr>
                <a:r>
                  <a:rPr lang="en-US" altLang="ko-KR" sz="2400" dirty="0" smtClean="0"/>
                  <a:t>- Significant wave height (</a:t>
                </a:r>
                <a14:m>
                  <m:oMath xmlns:m="http://schemas.openxmlformats.org/officeDocument/2006/math">
                    <m:sSub>
                      <m:sSubPr>
                        <m:ctrlPr>
                          <a:rPr lang="en-US" altLang="ko-KR" sz="2400" i="1" smtClean="0">
                            <a:latin typeface="Cambria Math"/>
                          </a:rPr>
                        </m:ctrlPr>
                      </m:sSubPr>
                      <m:e>
                        <m:r>
                          <a:rPr lang="en-US" altLang="ko-KR" sz="2400" b="0" i="1" smtClean="0">
                            <a:latin typeface="Cambria Math"/>
                          </a:rPr>
                          <m:t>𝐻</m:t>
                        </m:r>
                      </m:e>
                      <m:sub>
                        <m:r>
                          <a:rPr lang="en-US" altLang="ko-KR" sz="2400" b="0" i="1" smtClean="0">
                            <a:latin typeface="Cambria Math"/>
                          </a:rPr>
                          <m:t>𝑠</m:t>
                        </m:r>
                      </m:sub>
                    </m:sSub>
                  </m:oMath>
                </a14:m>
                <a:r>
                  <a:rPr lang="en-US" altLang="ko-KR" sz="2400" dirty="0" smtClean="0"/>
                  <a:t>) = 9 – 19 cm</a:t>
                </a:r>
              </a:p>
              <a:p>
                <a:pPr marL="342900" indent="-342900">
                  <a:lnSpc>
                    <a:spcPct val="150000"/>
                  </a:lnSpc>
                  <a:buFontTx/>
                  <a:buChar char="-"/>
                </a:pPr>
                <a:r>
                  <a:rPr lang="en-US" altLang="ko-KR" sz="2400" dirty="0" smtClean="0"/>
                  <a:t>Wave steepness (</a:t>
                </a:r>
                <a14:m>
                  <m:oMath xmlns:m="http://schemas.openxmlformats.org/officeDocument/2006/math">
                    <m:sSub>
                      <m:sSubPr>
                        <m:ctrlPr>
                          <a:rPr lang="en-US" altLang="ko-KR" sz="2400" i="1" smtClean="0">
                            <a:latin typeface="Cambria Math"/>
                          </a:rPr>
                        </m:ctrlPr>
                      </m:sSubPr>
                      <m:e>
                        <m:r>
                          <a:rPr lang="en-US" altLang="ko-KR" sz="2400" b="0" i="1" smtClean="0">
                            <a:latin typeface="Cambria Math"/>
                          </a:rPr>
                          <m:t>𝑆</m:t>
                        </m:r>
                      </m:e>
                      <m:sub>
                        <m:r>
                          <a:rPr lang="en-US" altLang="ko-KR" sz="2400" b="0" i="1" smtClean="0">
                            <a:latin typeface="Cambria Math"/>
                          </a:rPr>
                          <m:t>𝑧</m:t>
                        </m:r>
                      </m:sub>
                    </m:sSub>
                  </m:oMath>
                </a14:m>
                <a:r>
                  <a:rPr lang="en-US" altLang="ko-KR" sz="2400" dirty="0" smtClean="0"/>
                  <a:t>) = 0.012 – 0.056</a:t>
                </a:r>
              </a:p>
              <a:p>
                <a:pPr marL="342900" indent="-342900">
                  <a:lnSpc>
                    <a:spcPct val="150000"/>
                  </a:lnSpc>
                  <a:buFontTx/>
                  <a:buChar char="-"/>
                </a:pPr>
                <a:r>
                  <a:rPr lang="en-US" altLang="ko-KR" sz="2400" dirty="0" smtClean="0"/>
                  <a:t>Surf similarity parameter (</a:t>
                </a:r>
                <a:r>
                  <a:rPr lang="el-GR" altLang="ko-KR" sz="2400" dirty="0">
                    <a:latin typeface="굴림"/>
                    <a:ea typeface="굴림"/>
                  </a:rPr>
                  <a:t>ξ</a:t>
                </a:r>
                <a:r>
                  <a:rPr lang="en-US" altLang="ko-KR" sz="2400" baseline="-25000" dirty="0" smtClean="0">
                    <a:latin typeface="굴림"/>
                    <a:ea typeface="굴림"/>
                  </a:rPr>
                  <a:t>z</a:t>
                </a:r>
                <a:r>
                  <a:rPr lang="en-US" altLang="ko-KR" sz="2400" dirty="0" smtClean="0"/>
                  <a:t>) = 2.1 – 6.9</a:t>
                </a:r>
              </a:p>
              <a:p>
                <a:endParaRPr lang="en-US" altLang="ko-KR"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420997" y="1292697"/>
                <a:ext cx="8365726" cy="4462760"/>
              </a:xfrm>
              <a:prstGeom prst="rect">
                <a:avLst/>
              </a:prstGeom>
              <a:blipFill rotWithShape="1">
                <a:blip r:embed="rId4"/>
                <a:stretch>
                  <a:fillRect l="-1822" t="-191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24572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Hydraulic experiment</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14</a:t>
            </a:fld>
            <a:endParaRPr lang="ko-KR" altLang="en-US" dirty="0"/>
          </a:p>
        </p:txBody>
      </p:sp>
      <mc:AlternateContent xmlns:mc="http://schemas.openxmlformats.org/markup-compatibility/2006" xmlns:a14="http://schemas.microsoft.com/office/drawing/2010/main">
        <mc:Choice Requires="a14">
          <p:sp>
            <p:nvSpPr>
              <p:cNvPr id="4" name="TextBox 3"/>
              <p:cNvSpPr txBox="1"/>
              <p:nvPr/>
            </p:nvSpPr>
            <p:spPr>
              <a:xfrm>
                <a:off x="380521" y="871316"/>
                <a:ext cx="8365726" cy="5784982"/>
              </a:xfrm>
              <a:prstGeom prst="rect">
                <a:avLst/>
              </a:prstGeom>
              <a:noFill/>
            </p:spPr>
            <p:txBody>
              <a:bodyPr wrap="square" rtlCol="0">
                <a:spAutoFit/>
              </a:bodyPr>
              <a:lstStyle/>
              <a:p>
                <a:r>
                  <a:rPr lang="en-US" altLang="ko-KR" sz="3200" dirty="0" smtClean="0"/>
                  <a:t>Measurement of damage </a:t>
                </a:r>
                <a:endParaRPr lang="en-US" altLang="ko-KR" sz="2400" dirty="0" smtClean="0"/>
              </a:p>
              <a:p>
                <a:endParaRPr lang="en-US" altLang="ko-KR" sz="2400" dirty="0"/>
              </a:p>
              <a:p>
                <a:pPr>
                  <a:lnSpc>
                    <a:spcPct val="150000"/>
                  </a:lnSpc>
                </a:pPr>
                <a:r>
                  <a:rPr lang="en-US" altLang="ko-KR" sz="2400" dirty="0" smtClean="0"/>
                  <a:t>A Tetrapod is regarded to be displaced when:</a:t>
                </a:r>
              </a:p>
              <a:p>
                <a:pPr>
                  <a:lnSpc>
                    <a:spcPct val="150000"/>
                  </a:lnSpc>
                </a:pPr>
                <a:r>
                  <a:rPr lang="en-US" altLang="ko-KR" sz="2400" dirty="0" smtClean="0"/>
                  <a:t>- It moves more than one nominal size</a:t>
                </a:r>
              </a:p>
              <a:p>
                <a:pPr>
                  <a:lnSpc>
                    <a:spcPct val="150000"/>
                  </a:lnSpc>
                </a:pPr>
                <a:r>
                  <a:rPr lang="en-US" altLang="ko-KR" sz="2400" dirty="0" smtClean="0"/>
                  <a:t>- It comes back to its position after short displacement</a:t>
                </a:r>
              </a:p>
              <a:p>
                <a:pPr>
                  <a:lnSpc>
                    <a:spcPct val="150000"/>
                  </a:lnSpc>
                </a:pPr>
                <a:r>
                  <a:rPr lang="en-US" altLang="ko-KR" sz="2400" dirty="0" smtClean="0"/>
                  <a:t>- It rotates more than 180 degrees</a:t>
                </a:r>
              </a:p>
              <a:p>
                <a:pPr>
                  <a:lnSpc>
                    <a:spcPct val="150000"/>
                  </a:lnSpc>
                </a:pPr>
                <a:endParaRPr lang="en-US" altLang="ko-KR" sz="2400" dirty="0"/>
              </a:p>
              <a:p>
                <a:pPr>
                  <a:lnSpc>
                    <a:spcPct val="150000"/>
                  </a:lnSpc>
                </a:pPr>
                <a14:m>
                  <m:oMathPara xmlns:m="http://schemas.openxmlformats.org/officeDocument/2006/math">
                    <m:oMathParaPr>
                      <m:jc m:val="centerGroup"/>
                    </m:oMathParaPr>
                    <m:oMath xmlns:m="http://schemas.openxmlformats.org/officeDocument/2006/math">
                      <m:r>
                        <a:rPr lang="en-US" altLang="ko-KR" sz="2400" b="0" i="1" smtClean="0">
                          <a:latin typeface="Cambria Math"/>
                        </a:rPr>
                        <m:t>𝑅𝑒𝑙𝑎𝑡𝑖𝑣𝑒</m:t>
                      </m:r>
                      <m:r>
                        <a:rPr lang="en-US" altLang="ko-KR" sz="2400" b="0" i="1" smtClean="0">
                          <a:latin typeface="Cambria Math"/>
                        </a:rPr>
                        <m:t> </m:t>
                      </m:r>
                      <m:r>
                        <a:rPr lang="en-US" altLang="ko-KR" sz="2400" b="0" i="1" smtClean="0">
                          <a:latin typeface="Cambria Math"/>
                        </a:rPr>
                        <m:t>𝑑𝑎𝑚𝑎𝑔𝑒</m:t>
                      </m:r>
                      <m:r>
                        <a:rPr lang="en-US" altLang="ko-KR" sz="2400" b="0" i="1" smtClean="0">
                          <a:latin typeface="Cambria Math"/>
                        </a:rPr>
                        <m:t> (</m:t>
                      </m:r>
                      <m:sSub>
                        <m:sSubPr>
                          <m:ctrlPr>
                            <a:rPr lang="en-US" altLang="ko-KR" sz="2400" b="0" i="1" smtClean="0">
                              <a:latin typeface="Cambria Math"/>
                            </a:rPr>
                          </m:ctrlPr>
                        </m:sSubPr>
                        <m:e>
                          <m:r>
                            <a:rPr lang="en-US" altLang="ko-KR" sz="2400" b="0" i="1" smtClean="0">
                              <a:latin typeface="Cambria Math"/>
                            </a:rPr>
                            <m:t>𝑁</m:t>
                          </m:r>
                        </m:e>
                        <m:sub>
                          <m:r>
                            <a:rPr lang="en-US" altLang="ko-KR" sz="2400" b="0" i="1" smtClean="0">
                              <a:latin typeface="Cambria Math"/>
                            </a:rPr>
                            <m:t>0</m:t>
                          </m:r>
                        </m:sub>
                      </m:sSub>
                      <m:r>
                        <a:rPr lang="en-US" altLang="ko-KR" sz="2400" b="0" i="1" smtClean="0">
                          <a:latin typeface="Cambria Math"/>
                        </a:rPr>
                        <m:t>)=</m:t>
                      </m:r>
                      <m:f>
                        <m:fPr>
                          <m:ctrlPr>
                            <a:rPr lang="en-US" altLang="ko-KR" sz="2400" b="0" i="1" smtClean="0">
                              <a:latin typeface="Cambria Math"/>
                            </a:rPr>
                          </m:ctrlPr>
                        </m:fPr>
                        <m:num>
                          <m:r>
                            <a:rPr lang="en-US" altLang="ko-KR" sz="2400" b="0" i="1" smtClean="0">
                              <a:latin typeface="Cambria Math"/>
                            </a:rPr>
                            <m:t>𝑇𝑜𝑡𝑎𝑙</m:t>
                          </m:r>
                          <m:r>
                            <a:rPr lang="en-US" altLang="ko-KR" sz="2400" b="0" i="1" smtClean="0">
                              <a:latin typeface="Cambria Math"/>
                            </a:rPr>
                            <m:t> </m:t>
                          </m:r>
                          <m:r>
                            <a:rPr lang="en-US" altLang="ko-KR" sz="2400" b="0" i="1" smtClean="0">
                              <a:latin typeface="Cambria Math"/>
                            </a:rPr>
                            <m:t>𝑛𝑢𝑚𝑏𝑒𝑟</m:t>
                          </m:r>
                          <m:r>
                            <a:rPr lang="en-US" altLang="ko-KR" sz="2400" b="0" i="1" smtClean="0">
                              <a:latin typeface="Cambria Math"/>
                            </a:rPr>
                            <m:t> </m:t>
                          </m:r>
                          <m:r>
                            <a:rPr lang="en-US" altLang="ko-KR" sz="2400" b="0" i="1" smtClean="0">
                              <a:latin typeface="Cambria Math"/>
                            </a:rPr>
                            <m:t>𝑜𝑓</m:t>
                          </m:r>
                          <m:r>
                            <a:rPr lang="en-US" altLang="ko-KR" sz="2400" b="0" i="1" smtClean="0">
                              <a:latin typeface="Cambria Math"/>
                            </a:rPr>
                            <m:t> </m:t>
                          </m:r>
                          <m:r>
                            <a:rPr lang="en-US" altLang="ko-KR" sz="2400" b="0" i="1" smtClean="0">
                              <a:latin typeface="Cambria Math"/>
                            </a:rPr>
                            <m:t>𝑑𝑖𝑠𝑝𝑙𝑎𝑐𝑒𝑑</m:t>
                          </m:r>
                          <m:r>
                            <a:rPr lang="en-US" altLang="ko-KR" sz="2400" b="0" i="1" smtClean="0">
                              <a:latin typeface="Cambria Math"/>
                            </a:rPr>
                            <m:t> </m:t>
                          </m:r>
                          <m:r>
                            <a:rPr lang="en-US" altLang="ko-KR" sz="2400" b="0" i="1" smtClean="0">
                              <a:latin typeface="Cambria Math"/>
                            </a:rPr>
                            <m:t>𝑇𝑒𝑡𝑟𝑎𝑝𝑜𝑑𝑠</m:t>
                          </m:r>
                        </m:num>
                        <m:den>
                          <m:r>
                            <a:rPr lang="en-US" altLang="ko-KR" sz="2400" b="0" i="1" smtClean="0">
                              <a:latin typeface="Cambria Math"/>
                            </a:rPr>
                            <m:t>𝑊𝑖𝑑𝑡h</m:t>
                          </m:r>
                          <m:r>
                            <a:rPr lang="en-US" altLang="ko-KR" sz="2400" b="0" i="1" smtClean="0">
                              <a:latin typeface="Cambria Math"/>
                            </a:rPr>
                            <m:t> </m:t>
                          </m:r>
                          <m:r>
                            <a:rPr lang="en-US" altLang="ko-KR" sz="2400" b="0" i="1" smtClean="0">
                              <a:latin typeface="Cambria Math"/>
                            </a:rPr>
                            <m:t>𝑜𝑓</m:t>
                          </m:r>
                          <m:r>
                            <a:rPr lang="en-US" altLang="ko-KR" sz="2400" b="0" i="1" smtClean="0">
                              <a:latin typeface="Cambria Math"/>
                            </a:rPr>
                            <m:t> </m:t>
                          </m:r>
                          <m:r>
                            <a:rPr lang="en-US" altLang="ko-KR" sz="2400" b="0" i="1" smtClean="0">
                              <a:latin typeface="Cambria Math"/>
                            </a:rPr>
                            <m:t>𝑡𝑒𝑠𝑡</m:t>
                          </m:r>
                          <m:r>
                            <a:rPr lang="en-US" altLang="ko-KR" sz="2400" b="0" i="1" smtClean="0">
                              <a:latin typeface="Cambria Math"/>
                            </a:rPr>
                            <m:t> </m:t>
                          </m:r>
                          <m:r>
                            <a:rPr lang="en-US" altLang="ko-KR" sz="2400" b="0" i="1" smtClean="0">
                              <a:latin typeface="Cambria Math"/>
                            </a:rPr>
                            <m:t>𝑠𝑒𝑐𝑡𝑖𝑜𝑛</m:t>
                          </m:r>
                          <m:r>
                            <a:rPr lang="en-US" altLang="ko-KR" sz="2400" b="0" i="1" smtClean="0">
                              <a:latin typeface="Cambria Math"/>
                            </a:rPr>
                            <m:t>/</m:t>
                          </m:r>
                          <m:sSub>
                            <m:sSubPr>
                              <m:ctrlPr>
                                <a:rPr lang="en-US" altLang="ko-KR" sz="2400" b="0" i="1" smtClean="0">
                                  <a:latin typeface="Cambria Math"/>
                                </a:rPr>
                              </m:ctrlPr>
                            </m:sSubPr>
                            <m:e>
                              <m:r>
                                <a:rPr lang="en-US" altLang="ko-KR" sz="2400" b="0" i="1" smtClean="0">
                                  <a:latin typeface="Cambria Math"/>
                                </a:rPr>
                                <m:t>𝐷</m:t>
                              </m:r>
                            </m:e>
                            <m:sub>
                              <m:r>
                                <a:rPr lang="en-US" altLang="ko-KR" sz="2400" b="0" i="1" smtClean="0">
                                  <a:latin typeface="Cambria Math"/>
                                </a:rPr>
                                <m:t>𝑛</m:t>
                              </m:r>
                            </m:sub>
                          </m:sSub>
                        </m:den>
                      </m:f>
                    </m:oMath>
                  </m:oMathPara>
                </a14:m>
                <a:endParaRPr lang="en-US" altLang="ko-KR" sz="2400" dirty="0" smtClean="0"/>
              </a:p>
              <a:p>
                <a:endParaRPr lang="en-US" altLang="ko-KR"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380521" y="871316"/>
                <a:ext cx="8365726" cy="5784982"/>
              </a:xfrm>
              <a:prstGeom prst="rect">
                <a:avLst/>
              </a:prstGeom>
              <a:blipFill rotWithShape="1">
                <a:blip r:embed="rId4"/>
                <a:stretch>
                  <a:fillRect l="-1821" t="-147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10083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Hydraulic experiment</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15</a:t>
            </a:fld>
            <a:endParaRPr lang="ko-KR" altLang="en-US" dirty="0"/>
          </a:p>
        </p:txBody>
      </p:sp>
      <p:sp>
        <p:nvSpPr>
          <p:cNvPr id="4" name="TextBox 3"/>
          <p:cNvSpPr txBox="1"/>
          <p:nvPr/>
        </p:nvSpPr>
        <p:spPr>
          <a:xfrm>
            <a:off x="380521" y="871316"/>
            <a:ext cx="8365726" cy="461665"/>
          </a:xfrm>
          <a:prstGeom prst="rect">
            <a:avLst/>
          </a:prstGeom>
          <a:noFill/>
        </p:spPr>
        <p:txBody>
          <a:bodyPr wrap="square" rtlCol="0">
            <a:spAutoFit/>
          </a:bodyPr>
          <a:lstStyle/>
          <a:p>
            <a:r>
              <a:rPr lang="en-US" altLang="ko-KR" sz="2400" dirty="0" smtClean="0"/>
              <a:t>Movie of a test</a:t>
            </a:r>
          </a:p>
        </p:txBody>
      </p:sp>
      <p:pic>
        <p:nvPicPr>
          <p:cNvPr id="13" name="case35_avi.wmv">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547813" y="1916113"/>
            <a:ext cx="6237287"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939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Development of stability formula</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16</a:t>
            </a:fld>
            <a:endParaRPr lang="ko-KR" altLang="en-US" dirty="0"/>
          </a:p>
        </p:txBody>
      </p:sp>
      <mc:AlternateContent xmlns:mc="http://schemas.openxmlformats.org/markup-compatibility/2006" xmlns:a14="http://schemas.microsoft.com/office/drawing/2010/main">
        <mc:Choice Requires="a14">
          <p:sp>
            <p:nvSpPr>
              <p:cNvPr id="4" name="TextBox 3"/>
              <p:cNvSpPr txBox="1"/>
              <p:nvPr/>
            </p:nvSpPr>
            <p:spPr>
              <a:xfrm>
                <a:off x="380521" y="871316"/>
                <a:ext cx="8365726" cy="1477328"/>
              </a:xfrm>
              <a:prstGeom prst="rect">
                <a:avLst/>
              </a:prstGeom>
              <a:noFill/>
            </p:spPr>
            <p:txBody>
              <a:bodyPr wrap="square" rtlCol="0">
                <a:spAutoFit/>
              </a:bodyPr>
              <a:lstStyle/>
              <a:p>
                <a:pPr marL="342900" indent="-342900">
                  <a:lnSpc>
                    <a:spcPct val="150000"/>
                  </a:lnSpc>
                  <a:buFontTx/>
                  <a:buChar char="-"/>
                </a:pPr>
                <a:r>
                  <a:rPr lang="en-US" altLang="ko-KR" sz="2000" dirty="0" smtClean="0"/>
                  <a:t>Follow the method of Van der Meer (1987) for rock armor</a:t>
                </a:r>
              </a:p>
              <a:p>
                <a:pPr marL="342900" indent="-342900">
                  <a:lnSpc>
                    <a:spcPct val="150000"/>
                  </a:lnSpc>
                  <a:buFontTx/>
                  <a:buChar char="-"/>
                </a:pPr>
                <a:r>
                  <a:rPr lang="en-US" altLang="ko-KR" sz="2000" dirty="0" smtClean="0"/>
                  <a:t>Draw a damage curve for each </a:t>
                </a:r>
                <a14:m>
                  <m:oMath xmlns:m="http://schemas.openxmlformats.org/officeDocument/2006/math">
                    <m:r>
                      <a:rPr lang="en-US" altLang="ko-KR" sz="2000" i="1" smtClean="0">
                        <a:latin typeface="Cambria Math"/>
                        <a:ea typeface="Cambria Math"/>
                      </a:rPr>
                      <m:t>𝜃</m:t>
                    </m:r>
                  </m:oMath>
                </a14:m>
                <a:r>
                  <a:rPr lang="en-US" altLang="ko-KR" sz="2000" dirty="0" smtClean="0"/>
                  <a:t>, </a:t>
                </a:r>
                <a14:m>
                  <m:oMath xmlns:m="http://schemas.openxmlformats.org/officeDocument/2006/math">
                    <m:sSub>
                      <m:sSubPr>
                        <m:ctrlPr>
                          <a:rPr lang="en-US" altLang="ko-KR" sz="2000" i="1" smtClean="0">
                            <a:latin typeface="Cambria Math"/>
                          </a:rPr>
                        </m:ctrlPr>
                      </m:sSubPr>
                      <m:e>
                        <m:r>
                          <a:rPr lang="en-US" altLang="ko-KR" sz="2000" b="0" i="1" smtClean="0">
                            <a:latin typeface="Cambria Math"/>
                          </a:rPr>
                          <m:t>𝑇</m:t>
                        </m:r>
                      </m:e>
                      <m:sub>
                        <m:r>
                          <a:rPr lang="en-US" altLang="ko-KR" sz="2000" b="0" i="1" smtClean="0">
                            <a:latin typeface="Cambria Math"/>
                          </a:rPr>
                          <m:t>𝑧</m:t>
                        </m:r>
                      </m:sub>
                    </m:sSub>
                  </m:oMath>
                </a14:m>
                <a:r>
                  <a:rPr lang="en-US" altLang="ko-KR" sz="2000" dirty="0" smtClean="0"/>
                  <a:t>, and </a:t>
                </a:r>
                <a14:m>
                  <m:oMath xmlns:m="http://schemas.openxmlformats.org/officeDocument/2006/math">
                    <m:r>
                      <a:rPr lang="en-US" altLang="ko-KR" sz="2000" b="0" i="1" smtClean="0">
                        <a:latin typeface="Cambria Math"/>
                      </a:rPr>
                      <m:t>𝑁</m:t>
                    </m:r>
                  </m:oMath>
                </a14:m>
                <a:endParaRPr lang="en-US" altLang="ko-KR" sz="2000" b="0" dirty="0" smtClean="0"/>
              </a:p>
              <a:p>
                <a:pPr marL="342900" indent="-342900">
                  <a:lnSpc>
                    <a:spcPct val="150000"/>
                  </a:lnSpc>
                  <a:buFontTx/>
                  <a:buChar char="-"/>
                </a:pPr>
                <a:r>
                  <a:rPr lang="en-US" altLang="ko-KR" sz="2000" dirty="0"/>
                  <a:t>Read </a:t>
                </a:r>
                <a14:m>
                  <m:oMath xmlns:m="http://schemas.openxmlformats.org/officeDocument/2006/math">
                    <m:sSub>
                      <m:sSubPr>
                        <m:ctrlPr>
                          <a:rPr lang="en-US" altLang="ko-KR" sz="2000" i="1">
                            <a:latin typeface="Cambria Math"/>
                          </a:rPr>
                        </m:ctrlPr>
                      </m:sSubPr>
                      <m:e>
                        <m:r>
                          <a:rPr lang="en-US" altLang="ko-KR" sz="2000" i="1">
                            <a:latin typeface="Cambria Math"/>
                          </a:rPr>
                          <m:t>𝑁</m:t>
                        </m:r>
                      </m:e>
                      <m:sub>
                        <m:r>
                          <a:rPr lang="en-US" altLang="ko-KR" sz="2000" i="1">
                            <a:latin typeface="Cambria Math"/>
                          </a:rPr>
                          <m:t>𝑠</m:t>
                        </m:r>
                      </m:sub>
                    </m:sSub>
                    <m:r>
                      <a:rPr lang="en-US" altLang="ko-KR" sz="2000" i="1">
                        <a:latin typeface="Cambria Math"/>
                      </a:rPr>
                      <m:t>=</m:t>
                    </m:r>
                    <m:sSub>
                      <m:sSubPr>
                        <m:ctrlPr>
                          <a:rPr lang="en-US" altLang="ko-KR" sz="2000" i="1">
                            <a:latin typeface="Cambria Math"/>
                          </a:rPr>
                        </m:ctrlPr>
                      </m:sSubPr>
                      <m:e>
                        <m:r>
                          <a:rPr lang="en-US" altLang="ko-KR" sz="2000" i="1">
                            <a:latin typeface="Cambria Math"/>
                          </a:rPr>
                          <m:t>𝐻</m:t>
                        </m:r>
                      </m:e>
                      <m:sub>
                        <m:r>
                          <a:rPr lang="en-US" altLang="ko-KR" sz="2000" i="1">
                            <a:latin typeface="Cambria Math"/>
                          </a:rPr>
                          <m:t>𝑠</m:t>
                        </m:r>
                      </m:sub>
                    </m:sSub>
                    <m:r>
                      <a:rPr lang="en-US" altLang="ko-KR" sz="2000" i="1">
                        <a:latin typeface="Cambria Math"/>
                      </a:rPr>
                      <m:t>/</m:t>
                    </m:r>
                    <m:r>
                      <a:rPr lang="en-US" altLang="ko-KR" sz="2000" i="1">
                        <a:latin typeface="Cambria Math"/>
                        <a:ea typeface="Cambria Math"/>
                      </a:rPr>
                      <m:t>∆</m:t>
                    </m:r>
                    <m:sSub>
                      <m:sSubPr>
                        <m:ctrlPr>
                          <a:rPr lang="en-US" altLang="ko-KR" sz="2000" i="1">
                            <a:latin typeface="Cambria Math"/>
                            <a:ea typeface="Cambria Math"/>
                          </a:rPr>
                        </m:ctrlPr>
                      </m:sSubPr>
                      <m:e>
                        <m:r>
                          <a:rPr lang="en-US" altLang="ko-KR" sz="2000" i="1">
                            <a:latin typeface="Cambria Math"/>
                            <a:ea typeface="Cambria Math"/>
                          </a:rPr>
                          <m:t>𝐷</m:t>
                        </m:r>
                      </m:e>
                      <m:sub>
                        <m:r>
                          <a:rPr lang="en-US" altLang="ko-KR" sz="2000" i="1">
                            <a:latin typeface="Cambria Math"/>
                            <a:ea typeface="Cambria Math"/>
                          </a:rPr>
                          <m:t>𝑛</m:t>
                        </m:r>
                      </m:sub>
                    </m:sSub>
                  </m:oMath>
                </a14:m>
                <a:r>
                  <a:rPr lang="en-US" altLang="ko-KR" sz="2000" dirty="0"/>
                  <a:t> for </a:t>
                </a:r>
                <a14:m>
                  <m:oMath xmlns:m="http://schemas.openxmlformats.org/officeDocument/2006/math">
                    <m:sSub>
                      <m:sSubPr>
                        <m:ctrlPr>
                          <a:rPr lang="en-US" altLang="ko-KR" sz="2000" i="1">
                            <a:latin typeface="Cambria Math"/>
                          </a:rPr>
                        </m:ctrlPr>
                      </m:sSubPr>
                      <m:e>
                        <m:r>
                          <a:rPr lang="en-US" altLang="ko-KR" sz="2000" i="1">
                            <a:latin typeface="Cambria Math"/>
                          </a:rPr>
                          <m:t>𝑁</m:t>
                        </m:r>
                      </m:e>
                      <m:sub>
                        <m:r>
                          <a:rPr lang="en-US" altLang="ko-KR" sz="2000" i="1">
                            <a:latin typeface="Cambria Math"/>
                          </a:rPr>
                          <m:t>0</m:t>
                        </m:r>
                      </m:sub>
                    </m:sSub>
                    <m:r>
                      <a:rPr lang="en-US" altLang="ko-KR" sz="2000" i="1">
                        <a:latin typeface="Cambria Math"/>
                      </a:rPr>
                      <m:t>=</m:t>
                    </m:r>
                  </m:oMath>
                </a14:m>
                <a:r>
                  <a:rPr lang="en-US" altLang="ko-KR" sz="2000" dirty="0"/>
                  <a:t> 0, 0.5, and </a:t>
                </a:r>
                <a:r>
                  <a:rPr lang="en-US" altLang="ko-KR" sz="2000" dirty="0" smtClean="0"/>
                  <a:t>1.5</a:t>
                </a:r>
                <a:endParaRPr lang="en-US" altLang="ko-KR"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80521" y="871316"/>
                <a:ext cx="8365726" cy="1477328"/>
              </a:xfrm>
              <a:prstGeom prst="rect">
                <a:avLst/>
              </a:prstGeom>
              <a:blipFill rotWithShape="1">
                <a:blip r:embed="rId4"/>
                <a:stretch>
                  <a:fillRect l="-947" b="-4132"/>
                </a:stretch>
              </a:blipFill>
            </p:spPr>
            <p:txBody>
              <a:bodyPr/>
              <a:lstStyle/>
              <a:p>
                <a:r>
                  <a:rPr lang="ko-KR" altLang="en-US">
                    <a:noFill/>
                  </a:rPr>
                  <a:t> </a:t>
                </a:r>
              </a:p>
            </p:txBody>
          </p:sp>
        </mc:Fallback>
      </mc:AlternateContent>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492896"/>
            <a:ext cx="33718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직선 연결선 35"/>
          <p:cNvCxnSpPr/>
          <p:nvPr/>
        </p:nvCxnSpPr>
        <p:spPr>
          <a:xfrm>
            <a:off x="2627784" y="5466974"/>
            <a:ext cx="3890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직선 연결선 36"/>
          <p:cNvCxnSpPr/>
          <p:nvPr/>
        </p:nvCxnSpPr>
        <p:spPr>
          <a:xfrm>
            <a:off x="2672227" y="5466974"/>
            <a:ext cx="3890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직선 연결선 38"/>
          <p:cNvCxnSpPr/>
          <p:nvPr/>
        </p:nvCxnSpPr>
        <p:spPr>
          <a:xfrm>
            <a:off x="2627784" y="5229200"/>
            <a:ext cx="125387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직선 연결선 40"/>
          <p:cNvCxnSpPr/>
          <p:nvPr/>
        </p:nvCxnSpPr>
        <p:spPr>
          <a:xfrm>
            <a:off x="2627784" y="4725144"/>
            <a:ext cx="16561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직선 화살표 연결선 4"/>
          <p:cNvCxnSpPr/>
          <p:nvPr/>
        </p:nvCxnSpPr>
        <p:spPr>
          <a:xfrm>
            <a:off x="3881661" y="5229200"/>
            <a:ext cx="0" cy="237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직선 화살표 연결선 6"/>
          <p:cNvCxnSpPr/>
          <p:nvPr/>
        </p:nvCxnSpPr>
        <p:spPr>
          <a:xfrm>
            <a:off x="4283968" y="4725144"/>
            <a:ext cx="0" cy="741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502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Development of stability formula</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17</a:t>
            </a:fld>
            <a:endParaRPr lang="ko-KR" altLang="en-US" dirty="0"/>
          </a:p>
        </p:txBody>
      </p:sp>
      <mc:AlternateContent xmlns:mc="http://schemas.openxmlformats.org/markup-compatibility/2006" xmlns:a14="http://schemas.microsoft.com/office/drawing/2010/main">
        <mc:Choice Requires="a14">
          <p:sp>
            <p:nvSpPr>
              <p:cNvPr id="4" name="TextBox 3"/>
              <p:cNvSpPr txBox="1"/>
              <p:nvPr/>
            </p:nvSpPr>
            <p:spPr>
              <a:xfrm>
                <a:off x="380521" y="871316"/>
                <a:ext cx="8365726" cy="1015663"/>
              </a:xfrm>
              <a:prstGeom prst="rect">
                <a:avLst/>
              </a:prstGeom>
              <a:noFill/>
            </p:spPr>
            <p:txBody>
              <a:bodyPr wrap="square" rtlCol="0">
                <a:spAutoFit/>
              </a:bodyPr>
              <a:lstStyle/>
              <a:p>
                <a:pPr marL="342900" indent="-342900">
                  <a:lnSpc>
                    <a:spcPct val="150000"/>
                  </a:lnSpc>
                  <a:buFontTx/>
                  <a:buChar char="-"/>
                </a:pPr>
                <a:r>
                  <a:rPr lang="en-US" altLang="ko-KR" sz="2000" dirty="0" smtClean="0"/>
                  <a:t>Plot </a:t>
                </a:r>
                <a14:m>
                  <m:oMath xmlns:m="http://schemas.openxmlformats.org/officeDocument/2006/math">
                    <m:sSub>
                      <m:sSubPr>
                        <m:ctrlPr>
                          <a:rPr lang="en-US" altLang="ko-KR" sz="2000" i="1">
                            <a:latin typeface="Cambria Math"/>
                          </a:rPr>
                        </m:ctrlPr>
                      </m:sSubPr>
                      <m:e>
                        <m:r>
                          <a:rPr lang="en-US" altLang="ko-KR" sz="2000" i="1">
                            <a:latin typeface="Cambria Math"/>
                          </a:rPr>
                          <m:t>𝐻</m:t>
                        </m:r>
                      </m:e>
                      <m:sub>
                        <m:r>
                          <a:rPr lang="en-US" altLang="ko-KR" sz="2000" i="1">
                            <a:latin typeface="Cambria Math"/>
                          </a:rPr>
                          <m:t>𝑠</m:t>
                        </m:r>
                      </m:sub>
                    </m:sSub>
                    <m:r>
                      <a:rPr lang="en-US" altLang="ko-KR" sz="2000" i="1">
                        <a:latin typeface="Cambria Math"/>
                      </a:rPr>
                      <m:t>/</m:t>
                    </m:r>
                    <m:r>
                      <a:rPr lang="en-US" altLang="ko-KR" sz="2000" i="1">
                        <a:latin typeface="Cambria Math"/>
                        <a:ea typeface="Cambria Math"/>
                      </a:rPr>
                      <m:t>∆</m:t>
                    </m:r>
                    <m:sSub>
                      <m:sSubPr>
                        <m:ctrlPr>
                          <a:rPr lang="en-US" altLang="ko-KR" sz="2000" i="1">
                            <a:latin typeface="Cambria Math"/>
                            <a:ea typeface="Cambria Math"/>
                          </a:rPr>
                        </m:ctrlPr>
                      </m:sSubPr>
                      <m:e>
                        <m:r>
                          <a:rPr lang="en-US" altLang="ko-KR" sz="2000" i="1">
                            <a:latin typeface="Cambria Math"/>
                            <a:ea typeface="Cambria Math"/>
                          </a:rPr>
                          <m:t>𝐷</m:t>
                        </m:r>
                      </m:e>
                      <m:sub>
                        <m:r>
                          <a:rPr lang="en-US" altLang="ko-KR" sz="2000" i="1">
                            <a:latin typeface="Cambria Math"/>
                            <a:ea typeface="Cambria Math"/>
                          </a:rPr>
                          <m:t>𝑛</m:t>
                        </m:r>
                      </m:sub>
                    </m:sSub>
                  </m:oMath>
                </a14:m>
                <a:r>
                  <a:rPr lang="en-US" altLang="ko-KR" sz="2000" dirty="0" smtClean="0"/>
                  <a:t> versus </a:t>
                </a:r>
                <a:r>
                  <a:rPr lang="el-GR" altLang="ko-KR" sz="2000" dirty="0" smtClean="0">
                    <a:latin typeface="굴림"/>
                    <a:ea typeface="굴림"/>
                  </a:rPr>
                  <a:t>ξ</a:t>
                </a:r>
                <a:r>
                  <a:rPr lang="en-US" altLang="ko-KR" sz="2000" baseline="-25000" dirty="0" smtClean="0">
                    <a:latin typeface="굴림"/>
                    <a:ea typeface="굴림"/>
                  </a:rPr>
                  <a:t>z</a:t>
                </a:r>
                <a:r>
                  <a:rPr lang="en-US" altLang="ko-KR" sz="2000" dirty="0" smtClean="0">
                    <a:latin typeface="굴림"/>
                    <a:ea typeface="굴림"/>
                  </a:rPr>
                  <a:t>  </a:t>
                </a:r>
                <a:r>
                  <a:rPr lang="en-US" altLang="ko-KR" sz="2000" dirty="0" smtClean="0"/>
                  <a:t>for 6 cases (</a:t>
                </a:r>
                <a14:m>
                  <m:oMath xmlns:m="http://schemas.openxmlformats.org/officeDocument/2006/math">
                    <m:sSub>
                      <m:sSubPr>
                        <m:ctrlPr>
                          <a:rPr lang="en-US" altLang="ko-KR" sz="2000" i="1">
                            <a:latin typeface="Cambria Math"/>
                          </a:rPr>
                        </m:ctrlPr>
                      </m:sSubPr>
                      <m:e>
                        <m:r>
                          <a:rPr lang="en-US" altLang="ko-KR" sz="2000" i="1">
                            <a:latin typeface="Cambria Math"/>
                          </a:rPr>
                          <m:t>𝑁</m:t>
                        </m:r>
                      </m:e>
                      <m:sub>
                        <m:r>
                          <a:rPr lang="en-US" altLang="ko-KR" sz="2000" i="1">
                            <a:latin typeface="Cambria Math"/>
                          </a:rPr>
                          <m:t>0</m:t>
                        </m:r>
                      </m:sub>
                    </m:sSub>
                    <m:r>
                      <a:rPr lang="en-US" altLang="ko-KR" sz="2000" i="1">
                        <a:latin typeface="Cambria Math"/>
                      </a:rPr>
                      <m:t>=</m:t>
                    </m:r>
                  </m:oMath>
                </a14:m>
                <a:r>
                  <a:rPr lang="en-US" altLang="ko-KR" sz="2000" dirty="0"/>
                  <a:t> 0, 0.5, </a:t>
                </a:r>
                <a:r>
                  <a:rPr lang="en-US" altLang="ko-KR" sz="2000" dirty="0" smtClean="0"/>
                  <a:t>1.5; </a:t>
                </a:r>
                <a14:m>
                  <m:oMath xmlns:m="http://schemas.openxmlformats.org/officeDocument/2006/math">
                    <m:r>
                      <a:rPr lang="en-US" altLang="ko-KR" sz="2000" b="0" i="1" smtClean="0">
                        <a:latin typeface="Cambria Math"/>
                      </a:rPr>
                      <m:t>𝑁</m:t>
                    </m:r>
                    <m:r>
                      <a:rPr lang="en-US" altLang="ko-KR" sz="2000" b="0" i="1" smtClean="0">
                        <a:latin typeface="Cambria Math"/>
                      </a:rPr>
                      <m:t>=</m:t>
                    </m:r>
                  </m:oMath>
                </a14:m>
                <a:r>
                  <a:rPr lang="en-US" altLang="ko-KR" sz="2000" dirty="0" smtClean="0"/>
                  <a:t> 1000, 3000)</a:t>
                </a:r>
                <a:endParaRPr lang="en-US" altLang="ko-KR" sz="2000" dirty="0"/>
              </a:p>
              <a:p>
                <a:pPr marL="342900" indent="-342900">
                  <a:lnSpc>
                    <a:spcPct val="150000"/>
                  </a:lnSpc>
                  <a:buFontTx/>
                  <a:buChar char="-"/>
                </a:pPr>
                <a:r>
                  <a:rPr lang="en-US" altLang="ko-KR" sz="2000" dirty="0" smtClean="0"/>
                  <a:t>The data of Van der Meer (1988) and De Jong (1996) are also used</a:t>
                </a:r>
              </a:p>
            </p:txBody>
          </p:sp>
        </mc:Choice>
        <mc:Fallback xmlns="">
          <p:sp>
            <p:nvSpPr>
              <p:cNvPr id="4" name="TextBox 3"/>
              <p:cNvSpPr txBox="1">
                <a:spLocks noRot="1" noChangeAspect="1" noMove="1" noResize="1" noEditPoints="1" noAdjustHandles="1" noChangeArrowheads="1" noChangeShapeType="1" noTextEdit="1"/>
              </p:cNvSpPr>
              <p:nvPr/>
            </p:nvSpPr>
            <p:spPr>
              <a:xfrm>
                <a:off x="380521" y="871316"/>
                <a:ext cx="8365726" cy="1015663"/>
              </a:xfrm>
              <a:prstGeom prst="rect">
                <a:avLst/>
              </a:prstGeom>
              <a:blipFill rotWithShape="1">
                <a:blip r:embed="rId5"/>
                <a:stretch>
                  <a:fillRect l="-947" r="-655" b="-5988"/>
                </a:stretch>
              </a:blipFill>
            </p:spPr>
            <p:txBody>
              <a:bodyPr/>
              <a:lstStyle/>
              <a:p>
                <a:r>
                  <a:rPr lang="ko-KR" altLang="en-US">
                    <a:noFill/>
                  </a:rPr>
                  <a:t> </a:t>
                </a:r>
              </a:p>
            </p:txBody>
          </p:sp>
        </mc:Fallback>
      </mc:AlternateContent>
      <p:pic>
        <p:nvPicPr>
          <p:cNvPr id="17" name="그림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4997" y="2132856"/>
            <a:ext cx="365125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0521" y="2060848"/>
            <a:ext cx="4586678" cy="3416320"/>
          </a:xfrm>
          <a:prstGeom prst="rect">
            <a:avLst/>
          </a:prstGeom>
          <a:noFill/>
        </p:spPr>
        <p:txBody>
          <a:bodyPr wrap="square" rtlCol="0">
            <a:spAutoFit/>
          </a:bodyPr>
          <a:lstStyle/>
          <a:p>
            <a:pPr marL="285750" indent="-285750">
              <a:buFontTx/>
              <a:buChar char="-"/>
            </a:pPr>
            <a:r>
              <a:rPr lang="en-US" altLang="ko-KR" dirty="0" smtClean="0"/>
              <a:t>Plunging wave:</a:t>
            </a:r>
          </a:p>
          <a:p>
            <a:pPr marL="285750" indent="-285750">
              <a:buFontTx/>
              <a:buChar char="-"/>
            </a:pPr>
            <a:endParaRPr lang="en-US" altLang="ko-KR" dirty="0"/>
          </a:p>
          <a:p>
            <a:pPr marL="285750" indent="-285750">
              <a:buFontTx/>
              <a:buChar char="-"/>
            </a:pPr>
            <a:endParaRPr lang="en-US" altLang="ko-KR" dirty="0" smtClean="0"/>
          </a:p>
          <a:p>
            <a:pPr marL="285750" indent="-285750">
              <a:buFontTx/>
              <a:buChar char="-"/>
            </a:pPr>
            <a:endParaRPr lang="en-US" altLang="ko-KR" dirty="0"/>
          </a:p>
          <a:p>
            <a:pPr marL="285750" indent="-285750">
              <a:buFontTx/>
              <a:buChar char="-"/>
            </a:pPr>
            <a:endParaRPr lang="en-US" altLang="ko-KR" dirty="0" smtClean="0"/>
          </a:p>
          <a:p>
            <a:pPr marL="285750" indent="-285750">
              <a:buFontTx/>
              <a:buChar char="-"/>
            </a:pPr>
            <a:r>
              <a:rPr lang="en-US" altLang="ko-KR" dirty="0" smtClean="0"/>
              <a:t>Surging wave:</a:t>
            </a:r>
          </a:p>
          <a:p>
            <a:pPr marL="285750" indent="-285750">
              <a:buFontTx/>
              <a:buChar char="-"/>
            </a:pPr>
            <a:endParaRPr lang="en-US" altLang="ko-KR" dirty="0"/>
          </a:p>
          <a:p>
            <a:pPr marL="285750" indent="-285750">
              <a:buFontTx/>
              <a:buChar char="-"/>
            </a:pPr>
            <a:endParaRPr lang="en-US" altLang="ko-KR" dirty="0" smtClean="0"/>
          </a:p>
          <a:p>
            <a:pPr marL="285750" indent="-285750">
              <a:buFontTx/>
              <a:buChar char="-"/>
            </a:pPr>
            <a:endParaRPr lang="en-US" altLang="ko-KR" dirty="0"/>
          </a:p>
          <a:p>
            <a:pPr marL="285750" indent="-285750">
              <a:buFontTx/>
              <a:buChar char="-"/>
            </a:pPr>
            <a:endParaRPr lang="en-US" altLang="ko-KR" dirty="0" smtClean="0"/>
          </a:p>
          <a:p>
            <a:pPr marL="285750" indent="-285750">
              <a:buFontTx/>
              <a:buChar char="-"/>
            </a:pPr>
            <a:r>
              <a:rPr lang="en-US" altLang="ko-KR" dirty="0" smtClean="0"/>
              <a:t>Determine the coefficients (</a:t>
            </a:r>
            <a:r>
              <a:rPr lang="en-US" altLang="ko-KR" i="1" dirty="0" smtClean="0"/>
              <a:t>a, b, c, d</a:t>
            </a:r>
            <a:r>
              <a:rPr lang="en-US" altLang="ko-KR" dirty="0" smtClean="0"/>
              <a:t>) by using regression analysis</a:t>
            </a:r>
            <a:endParaRPr lang="ko-KR" altLang="en-US" dirty="0"/>
          </a:p>
        </p:txBody>
      </p:sp>
      <p:graphicFrame>
        <p:nvGraphicFramePr>
          <p:cNvPr id="5" name="개체 4"/>
          <p:cNvGraphicFramePr>
            <a:graphicFrameLocks noChangeAspect="1"/>
          </p:cNvGraphicFramePr>
          <p:nvPr>
            <p:extLst>
              <p:ext uri="{D42A27DB-BD31-4B8C-83A1-F6EECF244321}">
                <p14:modId xmlns:p14="http://schemas.microsoft.com/office/powerpoint/2010/main" val="1508700616"/>
              </p:ext>
            </p:extLst>
          </p:nvPr>
        </p:nvGraphicFramePr>
        <p:xfrm>
          <a:off x="697782" y="2564904"/>
          <a:ext cx="2363481" cy="801895"/>
        </p:xfrm>
        <a:graphic>
          <a:graphicData uri="http://schemas.openxmlformats.org/presentationml/2006/ole">
            <mc:AlternateContent xmlns:mc="http://schemas.openxmlformats.org/markup-compatibility/2006">
              <mc:Choice xmlns:v="urn:schemas-microsoft-com:vml" Requires="v">
                <p:oleObj spid="_x0000_s4136" name="Equation" r:id="rId7" imgW="1422360" imgH="482400" progId="Equation.DSMT4">
                  <p:embed/>
                </p:oleObj>
              </mc:Choice>
              <mc:Fallback>
                <p:oleObj name="Equation" r:id="rId7" imgW="1422360" imgH="482400" progId="Equation.DSMT4">
                  <p:embed/>
                  <p:pic>
                    <p:nvPicPr>
                      <p:cNvPr id="0" name=""/>
                      <p:cNvPicPr/>
                      <p:nvPr/>
                    </p:nvPicPr>
                    <p:blipFill>
                      <a:blip r:embed="rId8"/>
                      <a:stretch>
                        <a:fillRect/>
                      </a:stretch>
                    </p:blipFill>
                    <p:spPr>
                      <a:xfrm>
                        <a:off x="697782" y="2564904"/>
                        <a:ext cx="2363481" cy="801895"/>
                      </a:xfrm>
                      <a:prstGeom prst="rect">
                        <a:avLst/>
                      </a:prstGeom>
                    </p:spPr>
                  </p:pic>
                </p:oleObj>
              </mc:Fallback>
            </mc:AlternateContent>
          </a:graphicData>
        </a:graphic>
      </p:graphicFrame>
      <p:graphicFrame>
        <p:nvGraphicFramePr>
          <p:cNvPr id="6" name="개체 5"/>
          <p:cNvGraphicFramePr>
            <a:graphicFrameLocks noChangeAspect="1"/>
          </p:cNvGraphicFramePr>
          <p:nvPr>
            <p:extLst>
              <p:ext uri="{D42A27DB-BD31-4B8C-83A1-F6EECF244321}">
                <p14:modId xmlns:p14="http://schemas.microsoft.com/office/powerpoint/2010/main" val="1402682250"/>
              </p:ext>
            </p:extLst>
          </p:nvPr>
        </p:nvGraphicFramePr>
        <p:xfrm>
          <a:off x="683568" y="3861048"/>
          <a:ext cx="3143250" cy="801688"/>
        </p:xfrm>
        <a:graphic>
          <a:graphicData uri="http://schemas.openxmlformats.org/presentationml/2006/ole">
            <mc:AlternateContent xmlns:mc="http://schemas.openxmlformats.org/markup-compatibility/2006">
              <mc:Choice xmlns:v="urn:schemas-microsoft-com:vml" Requires="v">
                <p:oleObj spid="_x0000_s4137" name="Equation" r:id="rId9" imgW="1892160" imgH="482400" progId="Equation.DSMT4">
                  <p:embed/>
                </p:oleObj>
              </mc:Choice>
              <mc:Fallback>
                <p:oleObj name="Equation" r:id="rId9" imgW="1892160" imgH="482400" progId="Equation.DSMT4">
                  <p:embed/>
                  <p:pic>
                    <p:nvPicPr>
                      <p:cNvPr id="0" name="개체 4"/>
                      <p:cNvPicPr>
                        <a:picLocks noChangeAspect="1" noChangeArrowheads="1"/>
                      </p:cNvPicPr>
                      <p:nvPr/>
                    </p:nvPicPr>
                    <p:blipFill>
                      <a:blip r:embed="rId10"/>
                      <a:srcRect/>
                      <a:stretch>
                        <a:fillRect/>
                      </a:stretch>
                    </p:blipFill>
                    <p:spPr bwMode="auto">
                      <a:xfrm>
                        <a:off x="683568" y="3861048"/>
                        <a:ext cx="31432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580112" y="3284982"/>
            <a:ext cx="936104" cy="307777"/>
          </a:xfrm>
          <a:prstGeom prst="rect">
            <a:avLst/>
          </a:prstGeom>
          <a:noFill/>
        </p:spPr>
        <p:txBody>
          <a:bodyPr wrap="square" rtlCol="0">
            <a:spAutoFit/>
          </a:bodyPr>
          <a:lstStyle/>
          <a:p>
            <a:r>
              <a:rPr lang="en-US" altLang="ko-KR" sz="1400" dirty="0" smtClean="0">
                <a:solidFill>
                  <a:srgbClr val="FF0000"/>
                </a:solidFill>
              </a:rPr>
              <a:t>Plunging</a:t>
            </a:r>
            <a:endParaRPr lang="ko-KR" altLang="en-US" sz="1400" dirty="0">
              <a:solidFill>
                <a:srgbClr val="FF0000"/>
              </a:solidFill>
            </a:endParaRPr>
          </a:p>
        </p:txBody>
      </p:sp>
      <p:sp>
        <p:nvSpPr>
          <p:cNvPr id="29" name="TextBox 28"/>
          <p:cNvSpPr txBox="1"/>
          <p:nvPr/>
        </p:nvSpPr>
        <p:spPr>
          <a:xfrm>
            <a:off x="7124471" y="3131093"/>
            <a:ext cx="936104" cy="307777"/>
          </a:xfrm>
          <a:prstGeom prst="rect">
            <a:avLst/>
          </a:prstGeom>
          <a:noFill/>
        </p:spPr>
        <p:txBody>
          <a:bodyPr wrap="square" rtlCol="0">
            <a:spAutoFit/>
          </a:bodyPr>
          <a:lstStyle/>
          <a:p>
            <a:r>
              <a:rPr lang="en-US" altLang="ko-KR" sz="1400" dirty="0" smtClean="0">
                <a:solidFill>
                  <a:srgbClr val="FF0000"/>
                </a:solidFill>
              </a:rPr>
              <a:t>Surging</a:t>
            </a:r>
            <a:endParaRPr lang="ko-KR" altLang="en-US" sz="1400" dirty="0">
              <a:solidFill>
                <a:srgbClr val="FF0000"/>
              </a:solidFill>
            </a:endParaRPr>
          </a:p>
        </p:txBody>
      </p:sp>
    </p:spTree>
    <p:extLst>
      <p:ext uri="{BB962C8B-B14F-4D97-AF65-F5344CB8AC3E}">
        <p14:creationId xmlns:p14="http://schemas.microsoft.com/office/powerpoint/2010/main" val="1351569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Development of stability formula</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18</a:t>
            </a:fld>
            <a:endParaRPr lang="ko-KR" altLang="en-US" dirty="0"/>
          </a:p>
        </p:txBody>
      </p:sp>
      <p:sp>
        <p:nvSpPr>
          <p:cNvPr id="4" name="TextBox 3"/>
          <p:cNvSpPr txBox="1"/>
          <p:nvPr/>
        </p:nvSpPr>
        <p:spPr>
          <a:xfrm>
            <a:off x="380521" y="871316"/>
            <a:ext cx="8365726" cy="494494"/>
          </a:xfrm>
          <a:prstGeom prst="rect">
            <a:avLst/>
          </a:prstGeom>
          <a:noFill/>
        </p:spPr>
        <p:txBody>
          <a:bodyPr wrap="square" rtlCol="0">
            <a:spAutoFit/>
          </a:bodyPr>
          <a:lstStyle/>
          <a:p>
            <a:pPr>
              <a:lnSpc>
                <a:spcPct val="150000"/>
              </a:lnSpc>
            </a:pPr>
            <a:r>
              <a:rPr lang="en-US" altLang="ko-KR" sz="2000" dirty="0" smtClean="0"/>
              <a:t>New stability formula for Tetrapod:</a:t>
            </a:r>
            <a:endParaRPr lang="en-US" altLang="ko-KR" sz="2000" dirty="0"/>
          </a:p>
        </p:txBody>
      </p:sp>
      <p:pic>
        <p:nvPicPr>
          <p:cNvPr id="17" name="그림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636912"/>
            <a:ext cx="365125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83768" y="2329135"/>
            <a:ext cx="1681609" cy="307777"/>
          </a:xfrm>
          <a:prstGeom prst="rect">
            <a:avLst/>
          </a:prstGeom>
          <a:noFill/>
        </p:spPr>
        <p:txBody>
          <a:bodyPr wrap="square" rtlCol="0">
            <a:spAutoFit/>
          </a:bodyPr>
          <a:lstStyle/>
          <a:p>
            <a:r>
              <a:rPr lang="en-US" altLang="ko-KR" sz="1400" dirty="0" smtClean="0">
                <a:solidFill>
                  <a:srgbClr val="0070C0"/>
                </a:solidFill>
              </a:rPr>
              <a:t>Plunging formula</a:t>
            </a:r>
            <a:endParaRPr lang="ko-KR" altLang="en-US" sz="1400" dirty="0">
              <a:solidFill>
                <a:srgbClr val="0070C0"/>
              </a:solidFill>
            </a:endParaRPr>
          </a:p>
        </p:txBody>
      </p:sp>
      <p:sp>
        <p:nvSpPr>
          <p:cNvPr id="29" name="TextBox 28"/>
          <p:cNvSpPr txBox="1"/>
          <p:nvPr/>
        </p:nvSpPr>
        <p:spPr>
          <a:xfrm>
            <a:off x="5652120" y="2329135"/>
            <a:ext cx="1872208" cy="307777"/>
          </a:xfrm>
          <a:prstGeom prst="rect">
            <a:avLst/>
          </a:prstGeom>
          <a:noFill/>
        </p:spPr>
        <p:txBody>
          <a:bodyPr wrap="square" rtlCol="0">
            <a:spAutoFit/>
          </a:bodyPr>
          <a:lstStyle/>
          <a:p>
            <a:r>
              <a:rPr lang="en-US" altLang="ko-KR" sz="1400" dirty="0" smtClean="0">
                <a:solidFill>
                  <a:srgbClr val="FF0000"/>
                </a:solidFill>
              </a:rPr>
              <a:t>Surging formula</a:t>
            </a:r>
            <a:endParaRPr lang="ko-KR" altLang="en-US" sz="1400" dirty="0">
              <a:solidFill>
                <a:srgbClr val="FF0000"/>
              </a:solidFill>
            </a:endParaRPr>
          </a:p>
        </p:txBody>
      </p:sp>
      <p:graphicFrame>
        <p:nvGraphicFramePr>
          <p:cNvPr id="8" name="개체 7"/>
          <p:cNvGraphicFramePr>
            <a:graphicFrameLocks noChangeAspect="1"/>
          </p:cNvGraphicFramePr>
          <p:nvPr>
            <p:extLst>
              <p:ext uri="{D42A27DB-BD31-4B8C-83A1-F6EECF244321}">
                <p14:modId xmlns:p14="http://schemas.microsoft.com/office/powerpoint/2010/main" val="1387947336"/>
              </p:ext>
            </p:extLst>
          </p:nvPr>
        </p:nvGraphicFramePr>
        <p:xfrm>
          <a:off x="821575" y="1484784"/>
          <a:ext cx="7239000" cy="863600"/>
        </p:xfrm>
        <a:graphic>
          <a:graphicData uri="http://schemas.openxmlformats.org/presentationml/2006/ole">
            <mc:AlternateContent xmlns:mc="http://schemas.openxmlformats.org/markup-compatibility/2006">
              <mc:Choice xmlns:v="urn:schemas-microsoft-com:vml" Requires="v">
                <p:oleObj spid="_x0000_s5144" name="Equation" r:id="rId6" imgW="4229100" imgH="508000" progId="Equation.DSMT4">
                  <p:embed/>
                </p:oleObj>
              </mc:Choice>
              <mc:Fallback>
                <p:oleObj name="Equation" r:id="rId6" imgW="4229100" imgH="508000" progId="Equation.DSMT4">
                  <p:embed/>
                  <p:pic>
                    <p:nvPicPr>
                      <p:cNvPr id="0" name="개체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575" y="1484784"/>
                        <a:ext cx="7239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9" name="TextBox 8"/>
              <p:cNvSpPr txBox="1"/>
              <p:nvPr/>
            </p:nvSpPr>
            <p:spPr>
              <a:xfrm>
                <a:off x="3335935" y="3540593"/>
                <a:ext cx="2536388" cy="338554"/>
              </a:xfrm>
              <a:prstGeom prst="rect">
                <a:avLst/>
              </a:prstGeom>
              <a:noFill/>
            </p:spPr>
            <p:txBody>
              <a:bodyPr wrap="square" rtlCol="0">
                <a:spAutoFit/>
              </a:bodyPr>
              <a:lstStyle/>
              <a:p>
                <a:r>
                  <a:rPr lang="en-US" altLang="ko-KR" sz="1600" dirty="0" smtClean="0">
                    <a:solidFill>
                      <a:srgbClr val="FF0000"/>
                    </a:solidFill>
                  </a:rPr>
                  <a:t>cot</a:t>
                </a:r>
                <a14:m>
                  <m:oMath xmlns:m="http://schemas.openxmlformats.org/officeDocument/2006/math">
                    <m:r>
                      <a:rPr lang="en-US" altLang="ko-KR" sz="1600" i="1" smtClean="0">
                        <a:solidFill>
                          <a:srgbClr val="FF0000"/>
                        </a:solidFill>
                        <a:latin typeface="Cambria Math"/>
                        <a:ea typeface="Cambria Math"/>
                      </a:rPr>
                      <m:t>𝜃</m:t>
                    </m:r>
                    <m:r>
                      <a:rPr lang="en-US" altLang="ko-KR" sz="1600" b="0" i="1" smtClean="0">
                        <a:solidFill>
                          <a:srgbClr val="FF0000"/>
                        </a:solidFill>
                        <a:latin typeface="Cambria Math"/>
                        <a:ea typeface="Cambria Math"/>
                      </a:rPr>
                      <m:t>=</m:t>
                    </m:r>
                  </m:oMath>
                </a14:m>
                <a:r>
                  <a:rPr lang="en-US" altLang="ko-KR" sz="1600" b="0" dirty="0" smtClean="0">
                    <a:solidFill>
                      <a:srgbClr val="FF0000"/>
                    </a:solidFill>
                    <a:ea typeface="Cambria Math"/>
                  </a:rPr>
                  <a:t> </a:t>
                </a:r>
                <a:r>
                  <a:rPr lang="en-US" altLang="ko-KR" sz="1600" dirty="0" smtClean="0">
                    <a:solidFill>
                      <a:srgbClr val="FF0000"/>
                    </a:solidFill>
                  </a:rPr>
                  <a:t>2.0   1.5  1.33</a:t>
                </a:r>
                <a:endParaRPr lang="ko-KR" altLang="en-US" sz="16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35935" y="3540593"/>
                <a:ext cx="2536388" cy="338554"/>
              </a:xfrm>
              <a:prstGeom prst="rect">
                <a:avLst/>
              </a:prstGeom>
              <a:blipFill rotWithShape="1">
                <a:blip r:embed="rId8"/>
                <a:stretch>
                  <a:fillRect l="-1202" t="-5455" b="-23636"/>
                </a:stretch>
              </a:blipFill>
            </p:spPr>
            <p:txBody>
              <a:bodyPr/>
              <a:lstStyle/>
              <a:p>
                <a:r>
                  <a:rPr lang="ko-KR" altLang="en-US">
                    <a:noFill/>
                  </a:rPr>
                  <a:t> </a:t>
                </a:r>
              </a:p>
            </p:txBody>
          </p:sp>
        </mc:Fallback>
      </mc:AlternateContent>
      <p:cxnSp>
        <p:nvCxnSpPr>
          <p:cNvPr id="12" name="직선 화살표 연결선 11"/>
          <p:cNvCxnSpPr/>
          <p:nvPr/>
        </p:nvCxnSpPr>
        <p:spPr>
          <a:xfrm flipH="1">
            <a:off x="3131840" y="2636912"/>
            <a:ext cx="72008" cy="1296144"/>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4" name="직선 화살표 연결선 13"/>
          <p:cNvCxnSpPr/>
          <p:nvPr/>
        </p:nvCxnSpPr>
        <p:spPr>
          <a:xfrm flipH="1">
            <a:off x="4788024" y="2636912"/>
            <a:ext cx="1512168" cy="90368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96431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verification of stability formula</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19</a:t>
            </a:fld>
            <a:endParaRPr lang="ko-KR" altLang="en-US" dirty="0"/>
          </a:p>
        </p:txBody>
      </p:sp>
      <p:pic>
        <p:nvPicPr>
          <p:cNvPr id="6147" name="그림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081088"/>
            <a:ext cx="5024016" cy="482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타원 23"/>
          <p:cNvSpPr/>
          <p:nvPr/>
        </p:nvSpPr>
        <p:spPr>
          <a:xfrm>
            <a:off x="3067430" y="1558249"/>
            <a:ext cx="1223962" cy="71970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TextBox 4"/>
          <p:cNvSpPr txBox="1">
            <a:spLocks noChangeArrowheads="1"/>
          </p:cNvSpPr>
          <p:nvPr/>
        </p:nvSpPr>
        <p:spPr bwMode="auto">
          <a:xfrm>
            <a:off x="4355976" y="1412776"/>
            <a:ext cx="38884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dirty="0" smtClean="0"/>
              <a:t>Over-prediction:</a:t>
            </a:r>
          </a:p>
          <a:p>
            <a:pPr eaLnBrk="1" hangingPunct="1"/>
            <a:r>
              <a:rPr lang="en-US" altLang="ko-KR" dirty="0" smtClean="0"/>
              <a:t>cot</a:t>
            </a:r>
            <a:r>
              <a:rPr lang="el-GR" altLang="ko-KR" dirty="0"/>
              <a:t>θ</a:t>
            </a:r>
            <a:r>
              <a:rPr lang="en-US" altLang="ko-KR" dirty="0"/>
              <a:t>=1.33     </a:t>
            </a:r>
            <a:r>
              <a:rPr lang="en-US" altLang="ko-KR" dirty="0" smtClean="0"/>
              <a:t>Steep slope</a:t>
            </a:r>
            <a:endParaRPr lang="en-US" altLang="ko-KR" dirty="0"/>
          </a:p>
          <a:p>
            <a:pPr eaLnBrk="1" hangingPunct="1"/>
            <a:r>
              <a:rPr lang="en-US" altLang="ko-KR" dirty="0" err="1"/>
              <a:t>Hs</a:t>
            </a:r>
            <a:r>
              <a:rPr lang="en-US" altLang="ko-KR" dirty="0"/>
              <a:t>/∆</a:t>
            </a:r>
            <a:r>
              <a:rPr lang="en-US" altLang="ko-KR" dirty="0" err="1"/>
              <a:t>Dn</a:t>
            </a:r>
            <a:r>
              <a:rPr lang="en-US" altLang="ko-KR" dirty="0"/>
              <a:t>&gt;3.0   </a:t>
            </a:r>
            <a:r>
              <a:rPr lang="en-US" altLang="ko-KR" dirty="0" smtClean="0"/>
              <a:t>High waves</a:t>
            </a:r>
            <a:endParaRPr lang="en-US" altLang="ko-KR" dirty="0"/>
          </a:p>
          <a:p>
            <a:pPr eaLnBrk="1" hangingPunct="1"/>
            <a:r>
              <a:rPr lang="en-US" altLang="ko-KR" dirty="0"/>
              <a:t>N=3000         </a:t>
            </a:r>
            <a:r>
              <a:rPr lang="en-US" altLang="ko-KR" dirty="0" smtClean="0"/>
              <a:t>Long storm duration</a:t>
            </a:r>
            <a:endParaRPr lang="en-US" altLang="ko-KR" dirty="0"/>
          </a:p>
        </p:txBody>
      </p:sp>
      <p:sp>
        <p:nvSpPr>
          <p:cNvPr id="2" name="모서리가 둥근 직사각형 1"/>
          <p:cNvSpPr/>
          <p:nvPr/>
        </p:nvSpPr>
        <p:spPr>
          <a:xfrm>
            <a:off x="4355976" y="1412776"/>
            <a:ext cx="3888432" cy="120032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0" name="TextBox 29"/>
          <p:cNvSpPr txBox="1"/>
          <p:nvPr/>
        </p:nvSpPr>
        <p:spPr>
          <a:xfrm>
            <a:off x="6300192" y="3875121"/>
            <a:ext cx="2359667" cy="646331"/>
          </a:xfrm>
          <a:prstGeom prst="rect">
            <a:avLst/>
          </a:prstGeom>
          <a:noFill/>
        </p:spPr>
        <p:txBody>
          <a:bodyPr wrap="square" rtlCol="0">
            <a:spAutoFit/>
          </a:bodyPr>
          <a:lstStyle/>
          <a:p>
            <a:r>
              <a:rPr lang="en-US" altLang="ko-KR" dirty="0" err="1" smtClean="0"/>
              <a:t>Willmott’s</a:t>
            </a:r>
            <a:r>
              <a:rPr lang="en-US" altLang="ko-KR" dirty="0" smtClean="0"/>
              <a:t> Index of Agreement = 0.843</a:t>
            </a:r>
            <a:endParaRPr lang="ko-KR" altLang="en-US" dirty="0"/>
          </a:p>
        </p:txBody>
      </p:sp>
    </p:spTree>
    <p:extLst>
      <p:ext uri="{BB962C8B-B14F-4D97-AF65-F5344CB8AC3E}">
        <p14:creationId xmlns:p14="http://schemas.microsoft.com/office/powerpoint/2010/main" val="1292285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Contents</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2</a:t>
            </a:fld>
            <a:endParaRPr lang="ko-KR" altLang="en-US" dirty="0"/>
          </a:p>
        </p:txBody>
      </p:sp>
      <p:sp>
        <p:nvSpPr>
          <p:cNvPr id="2" name="TextBox 1"/>
          <p:cNvSpPr txBox="1"/>
          <p:nvPr/>
        </p:nvSpPr>
        <p:spPr>
          <a:xfrm>
            <a:off x="412133" y="1196752"/>
            <a:ext cx="8336331" cy="4708981"/>
          </a:xfrm>
          <a:prstGeom prst="rect">
            <a:avLst/>
          </a:prstGeom>
          <a:noFill/>
        </p:spPr>
        <p:txBody>
          <a:bodyPr wrap="square" rtlCol="0">
            <a:spAutoFit/>
          </a:bodyPr>
          <a:lstStyle/>
          <a:p>
            <a:pPr marL="285750" indent="-285750">
              <a:buFontTx/>
              <a:buChar char="-"/>
            </a:pPr>
            <a:r>
              <a:rPr lang="en-US" altLang="ko-KR" sz="2400" dirty="0" smtClean="0"/>
              <a:t>Background and purpose of research</a:t>
            </a:r>
          </a:p>
          <a:p>
            <a:pPr marL="285750" indent="-285750">
              <a:buFontTx/>
              <a:buChar char="-"/>
            </a:pPr>
            <a:endParaRPr lang="en-US" altLang="ko-KR" sz="2400" dirty="0"/>
          </a:p>
          <a:p>
            <a:pPr marL="285750" indent="-285750">
              <a:buFontTx/>
              <a:buChar char="-"/>
            </a:pPr>
            <a:r>
              <a:rPr lang="en-US" altLang="ko-KR" sz="2400" dirty="0" smtClean="0"/>
              <a:t>Hydraulic experiment</a:t>
            </a:r>
          </a:p>
          <a:p>
            <a:pPr marL="285750" indent="-285750">
              <a:buFontTx/>
              <a:buChar char="-"/>
            </a:pPr>
            <a:endParaRPr lang="en-US" altLang="ko-KR" sz="2400" dirty="0"/>
          </a:p>
          <a:p>
            <a:pPr marL="285750" indent="-285750">
              <a:buFontTx/>
              <a:buChar char="-"/>
            </a:pPr>
            <a:r>
              <a:rPr lang="en-US" altLang="ko-KR" sz="2400" dirty="0" smtClean="0"/>
              <a:t>Development of stability formula</a:t>
            </a:r>
          </a:p>
          <a:p>
            <a:pPr marL="285750" indent="-285750">
              <a:buFontTx/>
              <a:buChar char="-"/>
            </a:pPr>
            <a:endParaRPr lang="en-US" altLang="ko-KR" sz="2400" dirty="0"/>
          </a:p>
          <a:p>
            <a:pPr marL="285750" indent="-285750">
              <a:buFontTx/>
              <a:buChar char="-"/>
            </a:pPr>
            <a:r>
              <a:rPr lang="en-US" altLang="ko-KR" sz="2400" dirty="0" smtClean="0"/>
              <a:t>Verification of stability formula</a:t>
            </a:r>
          </a:p>
          <a:p>
            <a:pPr marL="285750" indent="-285750">
              <a:buFontTx/>
              <a:buChar char="-"/>
            </a:pPr>
            <a:endParaRPr lang="en-US" altLang="ko-KR" sz="2400" dirty="0"/>
          </a:p>
          <a:p>
            <a:pPr marL="285750" indent="-285750">
              <a:buFontTx/>
              <a:buChar char="-"/>
            </a:pPr>
            <a:r>
              <a:rPr lang="en-US" altLang="ko-KR" sz="2400" dirty="0" smtClean="0"/>
              <a:t>Uncertainty of stability formula</a:t>
            </a:r>
          </a:p>
          <a:p>
            <a:pPr marL="285750" indent="-285750">
              <a:buFontTx/>
              <a:buChar char="-"/>
            </a:pPr>
            <a:endParaRPr lang="en-US" altLang="ko-KR" sz="2400" dirty="0"/>
          </a:p>
          <a:p>
            <a:pPr marL="285750" indent="-285750">
              <a:buFontTx/>
              <a:buChar char="-"/>
            </a:pPr>
            <a:r>
              <a:rPr lang="en-US" altLang="ko-KR" sz="2400" dirty="0" smtClean="0"/>
              <a:t>Conclusion</a:t>
            </a:r>
          </a:p>
          <a:p>
            <a:endParaRPr lang="en-US" altLang="ko-KR" dirty="0"/>
          </a:p>
          <a:p>
            <a:endParaRPr lang="ko-KR" altLang="en-US" dirty="0"/>
          </a:p>
        </p:txBody>
      </p:sp>
    </p:spTree>
    <p:extLst>
      <p:ext uri="{BB962C8B-B14F-4D97-AF65-F5344CB8AC3E}">
        <p14:creationId xmlns:p14="http://schemas.microsoft.com/office/powerpoint/2010/main" val="3343786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verification of stability formula</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20</a:t>
            </a:fld>
            <a:endParaRPr lang="ko-KR" altLang="en-US" dirty="0"/>
          </a:p>
        </p:txBody>
      </p:sp>
      <p:sp>
        <p:nvSpPr>
          <p:cNvPr id="4" name="TextBox 3"/>
          <p:cNvSpPr txBox="1"/>
          <p:nvPr/>
        </p:nvSpPr>
        <p:spPr>
          <a:xfrm>
            <a:off x="221512" y="620688"/>
            <a:ext cx="8886992" cy="707886"/>
          </a:xfrm>
          <a:prstGeom prst="rect">
            <a:avLst/>
          </a:prstGeom>
          <a:noFill/>
        </p:spPr>
        <p:txBody>
          <a:bodyPr wrap="square" rtlCol="0">
            <a:spAutoFit/>
          </a:bodyPr>
          <a:lstStyle/>
          <a:p>
            <a:r>
              <a:rPr lang="en-US" altLang="ko-KR" sz="2000" dirty="0" smtClean="0"/>
              <a:t>Including the data of low packing density and low-crest breakwater of De Jong (1996)</a:t>
            </a:r>
            <a:endParaRPr lang="ko-KR" altLang="en-US" sz="2000" dirty="0"/>
          </a:p>
        </p:txBody>
      </p:sp>
      <p:graphicFrame>
        <p:nvGraphicFramePr>
          <p:cNvPr id="5" name="개체 4"/>
          <p:cNvGraphicFramePr>
            <a:graphicFrameLocks noChangeAspect="1"/>
          </p:cNvGraphicFramePr>
          <p:nvPr>
            <p:extLst>
              <p:ext uri="{D42A27DB-BD31-4B8C-83A1-F6EECF244321}">
                <p14:modId xmlns:p14="http://schemas.microsoft.com/office/powerpoint/2010/main" val="1682606528"/>
              </p:ext>
            </p:extLst>
          </p:nvPr>
        </p:nvGraphicFramePr>
        <p:xfrm>
          <a:off x="412133" y="1413565"/>
          <a:ext cx="4891079" cy="1295354"/>
        </p:xfrm>
        <a:graphic>
          <a:graphicData uri="http://schemas.openxmlformats.org/presentationml/2006/ole">
            <mc:AlternateContent xmlns:mc="http://schemas.openxmlformats.org/markup-compatibility/2006">
              <mc:Choice xmlns:v="urn:schemas-microsoft-com:vml" Requires="v">
                <p:oleObj spid="_x0000_s7227" name="Equation" r:id="rId5" imgW="3746500" imgH="990600" progId="Equation.DSMT4">
                  <p:embed/>
                </p:oleObj>
              </mc:Choice>
              <mc:Fallback>
                <p:oleObj name="Equation" r:id="rId5" imgW="3746500" imgH="990600" progId="Equation.DSMT4">
                  <p:embed/>
                  <p:pic>
                    <p:nvPicPr>
                      <p:cNvPr id="0" name="개체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133" y="1413565"/>
                        <a:ext cx="4891079" cy="1295354"/>
                      </a:xfrm>
                      <a:prstGeom prst="rect">
                        <a:avLst/>
                      </a:prstGeom>
                      <a:noFill/>
                      <a:ln>
                        <a:noFill/>
                      </a:ln>
                    </p:spPr>
                  </p:pic>
                </p:oleObj>
              </mc:Fallback>
            </mc:AlternateContent>
          </a:graphicData>
        </a:graphic>
      </p:graphicFrame>
      <p:pic>
        <p:nvPicPr>
          <p:cNvPr id="19" name="그림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3" y="2708919"/>
            <a:ext cx="3906900" cy="372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개체 5"/>
          <p:cNvGraphicFramePr>
            <a:graphicFrameLocks noChangeAspect="1"/>
          </p:cNvGraphicFramePr>
          <p:nvPr>
            <p:extLst>
              <p:ext uri="{D42A27DB-BD31-4B8C-83A1-F6EECF244321}">
                <p14:modId xmlns:p14="http://schemas.microsoft.com/office/powerpoint/2010/main" val="543104418"/>
              </p:ext>
            </p:extLst>
          </p:nvPr>
        </p:nvGraphicFramePr>
        <p:xfrm>
          <a:off x="5652120" y="1556792"/>
          <a:ext cx="2160240" cy="310176"/>
        </p:xfrm>
        <a:graphic>
          <a:graphicData uri="http://schemas.openxmlformats.org/presentationml/2006/ole">
            <mc:AlternateContent xmlns:mc="http://schemas.openxmlformats.org/markup-compatibility/2006">
              <mc:Choice xmlns:v="urn:schemas-microsoft-com:vml" Requires="v">
                <p:oleObj spid="_x0000_s7228" name="Equation" r:id="rId8" imgW="1587500" imgH="228600" progId="Equation.DSMT4">
                  <p:embed/>
                </p:oleObj>
              </mc:Choice>
              <mc:Fallback>
                <p:oleObj name="Equation" r:id="rId8" imgW="1587500" imgH="228600" progId="Equation.DSMT4">
                  <p:embed/>
                  <p:pic>
                    <p:nvPicPr>
                      <p:cNvPr id="0" name="개체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1556792"/>
                        <a:ext cx="2160240" cy="310176"/>
                      </a:xfrm>
                      <a:prstGeom prst="rect">
                        <a:avLst/>
                      </a:prstGeom>
                      <a:noFill/>
                      <a:ln>
                        <a:noFill/>
                      </a:ln>
                    </p:spPr>
                  </p:pic>
                </p:oleObj>
              </mc:Fallback>
            </mc:AlternateContent>
          </a:graphicData>
        </a:graphic>
      </p:graphicFrame>
      <p:graphicFrame>
        <p:nvGraphicFramePr>
          <p:cNvPr id="7" name="개체 6"/>
          <p:cNvGraphicFramePr>
            <a:graphicFrameLocks noChangeAspect="1"/>
          </p:cNvGraphicFramePr>
          <p:nvPr>
            <p:extLst>
              <p:ext uri="{D42A27DB-BD31-4B8C-83A1-F6EECF244321}">
                <p14:modId xmlns:p14="http://schemas.microsoft.com/office/powerpoint/2010/main" val="2636936967"/>
              </p:ext>
            </p:extLst>
          </p:nvPr>
        </p:nvGraphicFramePr>
        <p:xfrm>
          <a:off x="5634585" y="1988840"/>
          <a:ext cx="3185887" cy="305603"/>
        </p:xfrm>
        <a:graphic>
          <a:graphicData uri="http://schemas.openxmlformats.org/presentationml/2006/ole">
            <mc:AlternateContent xmlns:mc="http://schemas.openxmlformats.org/markup-compatibility/2006">
              <mc:Choice xmlns:v="urn:schemas-microsoft-com:vml" Requires="v">
                <p:oleObj spid="_x0000_s7229" name="Equation" r:id="rId10" imgW="2387600" imgH="228600" progId="Equation.DSMT4">
                  <p:embed/>
                </p:oleObj>
              </mc:Choice>
              <mc:Fallback>
                <p:oleObj name="Equation" r:id="rId10" imgW="2387600" imgH="228600" progId="Equation.DSMT4">
                  <p:embed/>
                  <p:pic>
                    <p:nvPicPr>
                      <p:cNvPr id="0" name="개체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4585" y="1988840"/>
                        <a:ext cx="3185887" cy="305603"/>
                      </a:xfrm>
                      <a:prstGeom prst="rect">
                        <a:avLst/>
                      </a:prstGeom>
                      <a:noFill/>
                      <a:ln>
                        <a:noFill/>
                      </a:ln>
                    </p:spPr>
                  </p:pic>
                </p:oleObj>
              </mc:Fallback>
            </mc:AlternateContent>
          </a:graphicData>
        </a:graphic>
      </p:graphicFrame>
      <p:sp>
        <p:nvSpPr>
          <p:cNvPr id="8" name="TextBox 7"/>
          <p:cNvSpPr txBox="1"/>
          <p:nvPr/>
        </p:nvSpPr>
        <p:spPr>
          <a:xfrm>
            <a:off x="611560" y="3875121"/>
            <a:ext cx="2359667" cy="2308324"/>
          </a:xfrm>
          <a:prstGeom prst="rect">
            <a:avLst/>
          </a:prstGeom>
          <a:noFill/>
        </p:spPr>
        <p:txBody>
          <a:bodyPr wrap="square" rtlCol="0">
            <a:spAutoFit/>
          </a:bodyPr>
          <a:lstStyle/>
          <a:p>
            <a:r>
              <a:rPr lang="en-US" altLang="ko-KR" dirty="0" smtClean="0"/>
              <a:t>Index of Agreement = 0.857</a:t>
            </a:r>
          </a:p>
          <a:p>
            <a:endParaRPr lang="en-US" altLang="ko-KR" dirty="0"/>
          </a:p>
          <a:p>
            <a:r>
              <a:rPr lang="en-US" altLang="ko-KR" dirty="0" smtClean="0"/>
              <a:t>Better than previous comparison without low packing density and low-crest breakwaters</a:t>
            </a:r>
            <a:endParaRPr lang="ko-KR" altLang="en-US" dirty="0"/>
          </a:p>
        </p:txBody>
      </p:sp>
    </p:spTree>
    <p:extLst>
      <p:ext uri="{BB962C8B-B14F-4D97-AF65-F5344CB8AC3E}">
        <p14:creationId xmlns:p14="http://schemas.microsoft.com/office/powerpoint/2010/main" val="248196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uncertainty of stability formula</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21</a:t>
            </a:fld>
            <a:endParaRPr lang="ko-KR" altLang="en-US" dirty="0"/>
          </a:p>
        </p:txBody>
      </p:sp>
      <p:sp>
        <p:nvSpPr>
          <p:cNvPr id="4" name="TextBox 3"/>
          <p:cNvSpPr txBox="1"/>
          <p:nvPr/>
        </p:nvSpPr>
        <p:spPr>
          <a:xfrm>
            <a:off x="221512" y="764704"/>
            <a:ext cx="8336331" cy="369332"/>
          </a:xfrm>
          <a:prstGeom prst="rect">
            <a:avLst/>
          </a:prstGeom>
          <a:noFill/>
        </p:spPr>
        <p:txBody>
          <a:bodyPr wrap="square" rtlCol="0">
            <a:spAutoFit/>
          </a:bodyPr>
          <a:lstStyle/>
          <a:p>
            <a:r>
              <a:rPr lang="en-US" altLang="ko-KR" dirty="0" smtClean="0"/>
              <a:t>Reliability function of the new formula:</a:t>
            </a:r>
            <a:endParaRPr lang="ko-KR" altLang="en-US" dirty="0"/>
          </a:p>
        </p:txBody>
      </p:sp>
      <p:graphicFrame>
        <p:nvGraphicFramePr>
          <p:cNvPr id="2" name="개체 1"/>
          <p:cNvGraphicFramePr>
            <a:graphicFrameLocks noChangeAspect="1"/>
          </p:cNvGraphicFramePr>
          <p:nvPr>
            <p:extLst>
              <p:ext uri="{D42A27DB-BD31-4B8C-83A1-F6EECF244321}">
                <p14:modId xmlns:p14="http://schemas.microsoft.com/office/powerpoint/2010/main" val="2799886277"/>
              </p:ext>
            </p:extLst>
          </p:nvPr>
        </p:nvGraphicFramePr>
        <p:xfrm>
          <a:off x="502817" y="1340768"/>
          <a:ext cx="7075487" cy="942975"/>
        </p:xfrm>
        <a:graphic>
          <a:graphicData uri="http://schemas.openxmlformats.org/presentationml/2006/ole">
            <mc:AlternateContent xmlns:mc="http://schemas.openxmlformats.org/markup-compatibility/2006">
              <mc:Choice xmlns:v="urn:schemas-microsoft-com:vml" Requires="v">
                <p:oleObj spid="_x0000_s8239" name="Equation" r:id="rId5" imgW="4787900" imgH="635000" progId="Equation.DSMT4">
                  <p:embed/>
                </p:oleObj>
              </mc:Choice>
              <mc:Fallback>
                <p:oleObj name="Equation" r:id="rId5" imgW="4787900" imgH="635000" progId="Equation.DSMT4">
                  <p:embed/>
                  <p:pic>
                    <p:nvPicPr>
                      <p:cNvPr id="0" name="개체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17" y="1340768"/>
                        <a:ext cx="70754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개체 7"/>
          <p:cNvGraphicFramePr>
            <a:graphicFrameLocks noChangeAspect="1"/>
          </p:cNvGraphicFramePr>
          <p:nvPr>
            <p:extLst>
              <p:ext uri="{D42A27DB-BD31-4B8C-83A1-F6EECF244321}">
                <p14:modId xmlns:p14="http://schemas.microsoft.com/office/powerpoint/2010/main" val="710116288"/>
              </p:ext>
            </p:extLst>
          </p:nvPr>
        </p:nvGraphicFramePr>
        <p:xfrm>
          <a:off x="477689" y="2420888"/>
          <a:ext cx="8277225" cy="954087"/>
        </p:xfrm>
        <a:graphic>
          <a:graphicData uri="http://schemas.openxmlformats.org/presentationml/2006/ole">
            <mc:AlternateContent xmlns:mc="http://schemas.openxmlformats.org/markup-compatibility/2006">
              <mc:Choice xmlns:v="urn:schemas-microsoft-com:vml" Requires="v">
                <p:oleObj spid="_x0000_s8240" name="Equation" r:id="rId7" imgW="5956200" imgH="685800" progId="Equation.DSMT4">
                  <p:embed/>
                </p:oleObj>
              </mc:Choice>
              <mc:Fallback>
                <p:oleObj name="Equation" r:id="rId7" imgW="5956200" imgH="685800" progId="Equation.DSMT4">
                  <p:embed/>
                  <p:pic>
                    <p:nvPicPr>
                      <p:cNvPr id="0" name="개체 5"/>
                      <p:cNvPicPr>
                        <a:picLocks noChangeAspect="1" noChangeArrowheads="1"/>
                      </p:cNvPicPr>
                      <p:nvPr/>
                    </p:nvPicPr>
                    <p:blipFill>
                      <a:blip r:embed="rId8"/>
                      <a:srcRect/>
                      <a:stretch>
                        <a:fillRect/>
                      </a:stretch>
                    </p:blipFill>
                    <p:spPr bwMode="auto">
                      <a:xfrm>
                        <a:off x="477689" y="2420888"/>
                        <a:ext cx="8277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9" name="TextBox 8"/>
              <p:cNvSpPr txBox="1"/>
              <p:nvPr/>
            </p:nvSpPr>
            <p:spPr>
              <a:xfrm>
                <a:off x="444931" y="3693512"/>
                <a:ext cx="8408339" cy="2492990"/>
              </a:xfrm>
              <a:prstGeom prst="rect">
                <a:avLst/>
              </a:prstGeom>
              <a:noFill/>
            </p:spPr>
            <p:txBody>
              <a:bodyPr wrap="square" rtlCol="0">
                <a:spAutoFit/>
              </a:bodyPr>
              <a:lstStyle/>
              <a:p>
                <a:pPr marL="342900" indent="-342900">
                  <a:lnSpc>
                    <a:spcPct val="150000"/>
                  </a:lnSpc>
                  <a:buFontTx/>
                  <a:buChar char="-"/>
                </a:pPr>
                <a14:m>
                  <m:oMath xmlns:m="http://schemas.openxmlformats.org/officeDocument/2006/math">
                    <m:r>
                      <a:rPr lang="en-US" altLang="ko-KR" sz="2400" b="0" i="1" smtClean="0">
                        <a:latin typeface="Cambria Math"/>
                        <a:ea typeface="굴림"/>
                      </a:rPr>
                      <m:t>𝑎</m:t>
                    </m:r>
                  </m:oMath>
                </a14:m>
                <a:r>
                  <a:rPr lang="en-US" altLang="ko-KR" sz="2400" dirty="0" smtClean="0">
                    <a:ea typeface="굴림"/>
                  </a:rPr>
                  <a:t> is a variable signifying the uncertainty of the formula</a:t>
                </a:r>
              </a:p>
              <a:p>
                <a:pPr marL="342900" indent="-342900">
                  <a:lnSpc>
                    <a:spcPct val="150000"/>
                  </a:lnSpc>
                  <a:buFontTx/>
                  <a:buChar char="-"/>
                </a:pPr>
                <a:r>
                  <a:rPr lang="en-US" altLang="ko-KR" sz="2400" dirty="0" smtClean="0">
                    <a:ea typeface="굴림"/>
                  </a:rPr>
                  <a:t>Plot a histogram of </a:t>
                </a:r>
                <a14:m>
                  <m:oMath xmlns:m="http://schemas.openxmlformats.org/officeDocument/2006/math">
                    <m:r>
                      <a:rPr lang="en-US" altLang="ko-KR" sz="2400" b="0" i="1" smtClean="0">
                        <a:latin typeface="Cambria Math"/>
                        <a:ea typeface="굴림"/>
                      </a:rPr>
                      <m:t>𝑎</m:t>
                    </m:r>
                  </m:oMath>
                </a14:m>
                <a:r>
                  <a:rPr lang="ko-KR" altLang="en-US" sz="2400" dirty="0" smtClean="0"/>
                  <a:t> </a:t>
                </a:r>
                <a:r>
                  <a:rPr lang="en-US" altLang="ko-KR" sz="2400" dirty="0" smtClean="0"/>
                  <a:t>using the experimental data</a:t>
                </a:r>
              </a:p>
              <a:p>
                <a:pPr marL="342900" indent="-342900">
                  <a:buFontTx/>
                  <a:buChar char="-"/>
                </a:pPr>
                <a:r>
                  <a:rPr lang="en-US" altLang="ko-KR" sz="2400" dirty="0" smtClean="0"/>
                  <a:t>A</a:t>
                </a:r>
                <a:r>
                  <a:rPr lang="en-US" altLang="ko-KR" sz="2400" dirty="0" smtClean="0">
                    <a:ea typeface="굴림"/>
                  </a:rPr>
                  <a:t>ssume normal distribution of </a:t>
                </a:r>
                <a14:m>
                  <m:oMath xmlns:m="http://schemas.openxmlformats.org/officeDocument/2006/math">
                    <m:r>
                      <a:rPr lang="en-US" altLang="ko-KR" sz="2400" b="0" i="1" smtClean="0">
                        <a:latin typeface="Cambria Math"/>
                        <a:ea typeface="굴림"/>
                      </a:rPr>
                      <m:t>𝑎</m:t>
                    </m:r>
                    <m:r>
                      <a:rPr lang="en-US" altLang="ko-KR" sz="2400" b="0" i="1" smtClean="0">
                        <a:latin typeface="Cambria Math"/>
                        <a:ea typeface="굴림"/>
                      </a:rPr>
                      <m:t>,</m:t>
                    </m:r>
                  </m:oMath>
                </a14:m>
                <a:r>
                  <a:rPr lang="en-US" altLang="ko-KR" sz="2400" dirty="0" smtClean="0"/>
                  <a:t> and calculate the mean and standard deviation </a:t>
                </a:r>
                <a:r>
                  <a:rPr lang="en-US" altLang="ko-KR" sz="2400" dirty="0" smtClean="0">
                    <a:ea typeface="굴림"/>
                  </a:rPr>
                  <a:t> </a:t>
                </a:r>
              </a:p>
              <a:p>
                <a:pPr marL="342900" indent="-342900">
                  <a:lnSpc>
                    <a:spcPct val="150000"/>
                  </a:lnSpc>
                  <a:buFontTx/>
                  <a:buChar char="-"/>
                </a:pPr>
                <a:r>
                  <a:rPr lang="en-US" altLang="ko-KR" sz="2400" dirty="0" smtClean="0">
                    <a:ea typeface="굴림"/>
                  </a:rPr>
                  <a:t>mean = 0.96, standard deviation = 0.13</a:t>
                </a:r>
                <a:endParaRPr lang="en-US" altLang="ko-KR" sz="2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444931" y="3693512"/>
                <a:ext cx="8408339" cy="2492990"/>
              </a:xfrm>
              <a:prstGeom prst="rect">
                <a:avLst/>
              </a:prstGeom>
              <a:blipFill rotWithShape="1">
                <a:blip r:embed="rId9"/>
                <a:stretch>
                  <a:fillRect l="-1378" b="-2934"/>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084725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conclusion</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22</a:t>
            </a:fld>
            <a:endParaRPr lang="ko-KR" altLang="en-US" dirty="0"/>
          </a:p>
        </p:txBody>
      </p:sp>
      <p:sp>
        <p:nvSpPr>
          <p:cNvPr id="9" name="TextBox 8"/>
          <p:cNvSpPr txBox="1"/>
          <p:nvPr/>
        </p:nvSpPr>
        <p:spPr>
          <a:xfrm>
            <a:off x="341492" y="980728"/>
            <a:ext cx="8408339" cy="4401205"/>
          </a:xfrm>
          <a:prstGeom prst="rect">
            <a:avLst/>
          </a:prstGeom>
          <a:noFill/>
        </p:spPr>
        <p:txBody>
          <a:bodyPr wrap="square" rtlCol="0">
            <a:spAutoFit/>
          </a:bodyPr>
          <a:lstStyle/>
          <a:p>
            <a:pPr marL="342900" indent="-342900">
              <a:spcBef>
                <a:spcPts val="1200"/>
              </a:spcBef>
              <a:buFontTx/>
              <a:buChar char="-"/>
            </a:pPr>
            <a:r>
              <a:rPr lang="en-US" altLang="ko-KR" sz="2400" dirty="0" smtClean="0">
                <a:ea typeface="굴림"/>
              </a:rPr>
              <a:t>A new stability formula was developed for Tetrapod armor layer</a:t>
            </a:r>
          </a:p>
          <a:p>
            <a:pPr marL="342900" indent="-342900">
              <a:spcBef>
                <a:spcPts val="1200"/>
              </a:spcBef>
              <a:buFontTx/>
              <a:buChar char="-"/>
            </a:pPr>
            <a:r>
              <a:rPr lang="en-US" altLang="ko-KR" sz="2400" dirty="0" smtClean="0">
                <a:ea typeface="굴림"/>
              </a:rPr>
              <a:t>Can be used for different slope angles</a:t>
            </a:r>
          </a:p>
          <a:p>
            <a:pPr marL="342900" indent="-342900">
              <a:spcBef>
                <a:spcPts val="1200"/>
              </a:spcBef>
              <a:buFontTx/>
              <a:buChar char="-"/>
            </a:pPr>
            <a:r>
              <a:rPr lang="en-US" altLang="ko-KR" sz="2400" dirty="0" smtClean="0">
                <a:ea typeface="굴림"/>
              </a:rPr>
              <a:t>Can be used for low packing density and low-crest breakwaters as well</a:t>
            </a:r>
          </a:p>
          <a:p>
            <a:pPr marL="342900" indent="-342900">
              <a:spcBef>
                <a:spcPts val="1200"/>
              </a:spcBef>
              <a:buFontTx/>
              <a:buChar char="-"/>
            </a:pPr>
            <a:r>
              <a:rPr lang="en-US" altLang="ko-KR" sz="2400" dirty="0" smtClean="0">
                <a:ea typeface="굴림"/>
              </a:rPr>
              <a:t>Over-predicts the stability number in the case </a:t>
            </a:r>
            <a:r>
              <a:rPr lang="en-US" altLang="ko-KR" sz="2400" dirty="0"/>
              <a:t>where a steep breakwater is designed for a storm of large wave height and long </a:t>
            </a:r>
            <a:r>
              <a:rPr lang="en-US" altLang="ko-KR" sz="2400" dirty="0" smtClean="0"/>
              <a:t>storm duration</a:t>
            </a:r>
          </a:p>
          <a:p>
            <a:pPr marL="342900" indent="-342900">
              <a:spcBef>
                <a:spcPts val="1200"/>
              </a:spcBef>
              <a:buFontTx/>
              <a:buChar char="-"/>
            </a:pPr>
            <a:r>
              <a:rPr lang="en-US" altLang="ko-KR" sz="2400" dirty="0" smtClean="0">
                <a:ea typeface="굴림"/>
              </a:rPr>
              <a:t>Uncertainty of the formula:                               bias=-0.04, coefficient of variation=0.14</a:t>
            </a:r>
          </a:p>
        </p:txBody>
      </p:sp>
    </p:spTree>
    <p:extLst>
      <p:ext uri="{BB962C8B-B14F-4D97-AF65-F5344CB8AC3E}">
        <p14:creationId xmlns:p14="http://schemas.microsoft.com/office/powerpoint/2010/main" val="2741015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Background and purpose</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3</a:t>
            </a:fld>
            <a:endParaRPr lang="ko-KR" altLang="en-US" dirty="0"/>
          </a:p>
        </p:txBody>
      </p:sp>
      <p:sp>
        <p:nvSpPr>
          <p:cNvPr id="2" name="TextBox 1"/>
          <p:cNvSpPr txBox="1"/>
          <p:nvPr/>
        </p:nvSpPr>
        <p:spPr>
          <a:xfrm>
            <a:off x="5580112" y="2314040"/>
            <a:ext cx="3168352" cy="2862322"/>
          </a:xfrm>
          <a:prstGeom prst="rect">
            <a:avLst/>
          </a:prstGeom>
          <a:noFill/>
        </p:spPr>
        <p:txBody>
          <a:bodyPr wrap="square" rtlCol="0">
            <a:spAutoFit/>
          </a:bodyPr>
          <a:lstStyle/>
          <a:p>
            <a:r>
              <a:rPr lang="en-US" altLang="ko-KR" dirty="0" smtClean="0"/>
              <a:t>We need a breakwater for:</a:t>
            </a:r>
          </a:p>
          <a:p>
            <a:endParaRPr lang="en-US" altLang="ko-KR" dirty="0"/>
          </a:p>
          <a:p>
            <a:pPr marL="285750" indent="-285750">
              <a:buFontTx/>
              <a:buChar char="-"/>
            </a:pPr>
            <a:r>
              <a:rPr lang="en-US" altLang="ko-KR" dirty="0" smtClean="0"/>
              <a:t>Harbor tranquility</a:t>
            </a:r>
          </a:p>
          <a:p>
            <a:pPr marL="285750" indent="-285750">
              <a:buFontTx/>
              <a:buChar char="-"/>
            </a:pPr>
            <a:endParaRPr lang="en-US" altLang="ko-KR" dirty="0" smtClean="0"/>
          </a:p>
          <a:p>
            <a:pPr marL="285750" indent="-285750">
              <a:buFontTx/>
              <a:buChar char="-"/>
            </a:pPr>
            <a:r>
              <a:rPr lang="en-US" altLang="ko-KR" dirty="0" smtClean="0"/>
              <a:t>Safe navigation and berthing of vessels</a:t>
            </a:r>
          </a:p>
          <a:p>
            <a:pPr marL="285750" indent="-285750">
              <a:buFontTx/>
              <a:buChar char="-"/>
            </a:pPr>
            <a:endParaRPr lang="en-US" altLang="ko-KR" dirty="0"/>
          </a:p>
          <a:p>
            <a:pPr marL="285750" indent="-285750">
              <a:buFontTx/>
              <a:buChar char="-"/>
            </a:pPr>
            <a:r>
              <a:rPr lang="en-US" altLang="ko-KR" dirty="0" smtClean="0"/>
              <a:t>Protection of harbor facility and passenger</a:t>
            </a:r>
            <a:endParaRPr lang="en-US" altLang="ko-KR" dirty="0"/>
          </a:p>
          <a:p>
            <a:pPr marL="285750" indent="-285750">
              <a:buFontTx/>
              <a:buChar char="-"/>
            </a:pPr>
            <a:endParaRPr lang="ko-KR" altLang="en-US" dirty="0"/>
          </a:p>
        </p:txBody>
      </p:sp>
      <p:pic>
        <p:nvPicPr>
          <p:cNvPr id="13" name="Picture 1" descr="C:\Users\susan\Desktop\사진자료\제주해군기지2.jpg"/>
          <p:cNvPicPr>
            <a:picLocks noChangeAspect="1" noChangeArrowheads="1"/>
          </p:cNvPicPr>
          <p:nvPr/>
        </p:nvPicPr>
        <p:blipFill>
          <a:blip r:embed="rId4" cstate="print"/>
          <a:srcRect/>
          <a:stretch>
            <a:fillRect/>
          </a:stretch>
        </p:blipFill>
        <p:spPr bwMode="auto">
          <a:xfrm>
            <a:off x="330654" y="1628800"/>
            <a:ext cx="4889418" cy="3667063"/>
          </a:xfrm>
          <a:prstGeom prst="rect">
            <a:avLst/>
          </a:prstGeom>
          <a:noFill/>
          <a:scene3d>
            <a:camera prst="orthographicFront"/>
            <a:lightRig rig="threePt" dir="t"/>
          </a:scene3d>
          <a:sp3d contourW="6350">
            <a:bevelT w="88900" h="88900"/>
          </a:sp3d>
        </p:spPr>
      </p:pic>
    </p:spTree>
    <p:extLst>
      <p:ext uri="{BB962C8B-B14F-4D97-AF65-F5344CB8AC3E}">
        <p14:creationId xmlns:p14="http://schemas.microsoft.com/office/powerpoint/2010/main" val="215662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Background and purpose</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4</a:t>
            </a:fld>
            <a:endParaRPr lang="ko-KR" altLang="en-US" dirty="0"/>
          </a:p>
        </p:txBody>
      </p:sp>
      <p:pic>
        <p:nvPicPr>
          <p:cNvPr id="14" name="Picture 2"/>
          <p:cNvPicPr>
            <a:picLocks noChangeAspect="1" noChangeArrowheads="1"/>
          </p:cNvPicPr>
          <p:nvPr/>
        </p:nvPicPr>
        <p:blipFill>
          <a:blip r:embed="rId4" cstate="print"/>
          <a:srcRect/>
          <a:stretch>
            <a:fillRect/>
          </a:stretch>
        </p:blipFill>
        <p:spPr bwMode="auto">
          <a:xfrm>
            <a:off x="382758" y="764704"/>
            <a:ext cx="8312130" cy="3516330"/>
          </a:xfrm>
          <a:prstGeom prst="rect">
            <a:avLst/>
          </a:prstGeom>
          <a:noFill/>
          <a:ln w="9525">
            <a:noFill/>
            <a:miter lim="800000"/>
            <a:headEnd/>
            <a:tailEnd/>
          </a:ln>
          <a:effectLst/>
          <a:scene3d>
            <a:camera prst="orthographicFront"/>
            <a:lightRig rig="threePt" dir="t"/>
          </a:scene3d>
          <a:sp3d contourW="6350"/>
        </p:spPr>
      </p:pic>
      <p:sp>
        <p:nvSpPr>
          <p:cNvPr id="4" name="TextBox 3"/>
          <p:cNvSpPr txBox="1"/>
          <p:nvPr/>
        </p:nvSpPr>
        <p:spPr>
          <a:xfrm>
            <a:off x="373311" y="4933542"/>
            <a:ext cx="8312130" cy="923330"/>
          </a:xfrm>
          <a:prstGeom prst="rect">
            <a:avLst/>
          </a:prstGeom>
          <a:noFill/>
        </p:spPr>
        <p:txBody>
          <a:bodyPr wrap="square" rtlCol="0">
            <a:spAutoFit/>
          </a:bodyPr>
          <a:lstStyle/>
          <a:p>
            <a:r>
              <a:rPr lang="en-US" altLang="ko-KR" dirty="0" smtClean="0"/>
              <a:t>- Rubble-mound breakwaters are widely used.</a:t>
            </a:r>
          </a:p>
          <a:p>
            <a:endParaRPr lang="en-US" altLang="ko-KR" dirty="0"/>
          </a:p>
          <a:p>
            <a:r>
              <a:rPr lang="en-US" altLang="ko-KR" dirty="0" smtClean="0"/>
              <a:t>- Tetrapod is the oldest (1950) concrete armor unit, but still widely used.</a:t>
            </a:r>
            <a:endParaRPr lang="ko-KR" altLang="en-US" dirty="0"/>
          </a:p>
        </p:txBody>
      </p:sp>
    </p:spTree>
    <p:extLst>
      <p:ext uri="{BB962C8B-B14F-4D97-AF65-F5344CB8AC3E}">
        <p14:creationId xmlns:p14="http://schemas.microsoft.com/office/powerpoint/2010/main" val="128590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Background and purpose</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5</a:t>
            </a:fld>
            <a:endParaRPr lang="ko-KR" altLang="en-US" dirty="0"/>
          </a:p>
        </p:txBody>
      </p:sp>
      <p:sp>
        <p:nvSpPr>
          <p:cNvPr id="2" name="TextBox 1"/>
          <p:cNvSpPr txBox="1"/>
          <p:nvPr/>
        </p:nvSpPr>
        <p:spPr>
          <a:xfrm>
            <a:off x="412133" y="836712"/>
            <a:ext cx="8336331" cy="1015663"/>
          </a:xfrm>
          <a:prstGeom prst="rect">
            <a:avLst/>
          </a:prstGeom>
          <a:noFill/>
        </p:spPr>
        <p:txBody>
          <a:bodyPr wrap="square" rtlCol="0">
            <a:spAutoFit/>
          </a:bodyPr>
          <a:lstStyle/>
          <a:p>
            <a:endParaRPr lang="en-US" altLang="ko-KR" sz="2400" dirty="0" smtClean="0">
              <a:solidFill>
                <a:srgbClr val="FF0000"/>
              </a:solidFill>
            </a:endParaRPr>
          </a:p>
          <a:p>
            <a:endParaRPr lang="en-US" altLang="ko-KR" dirty="0"/>
          </a:p>
          <a:p>
            <a:endParaRPr lang="ko-KR" altLang="en-US" dirty="0"/>
          </a:p>
        </p:txBody>
      </p:sp>
      <p:graphicFrame>
        <p:nvGraphicFramePr>
          <p:cNvPr id="12" name="개체 11"/>
          <p:cNvGraphicFramePr>
            <a:graphicFrameLocks noChangeAspect="1"/>
          </p:cNvGraphicFramePr>
          <p:nvPr>
            <p:extLst>
              <p:ext uri="{D42A27DB-BD31-4B8C-83A1-F6EECF244321}">
                <p14:modId xmlns:p14="http://schemas.microsoft.com/office/powerpoint/2010/main" val="610241368"/>
              </p:ext>
            </p:extLst>
          </p:nvPr>
        </p:nvGraphicFramePr>
        <p:xfrm>
          <a:off x="736600" y="1412875"/>
          <a:ext cx="4291013" cy="785813"/>
        </p:xfrm>
        <a:graphic>
          <a:graphicData uri="http://schemas.openxmlformats.org/presentationml/2006/ole">
            <mc:AlternateContent xmlns:mc="http://schemas.openxmlformats.org/markup-compatibility/2006">
              <mc:Choice xmlns:v="urn:schemas-microsoft-com:vml" Requires="v">
                <p:oleObj spid="_x0000_s2267" name="Equation" r:id="rId5" imgW="2361960" imgH="431640" progId="Equation.DSMT4">
                  <p:embed/>
                </p:oleObj>
              </mc:Choice>
              <mc:Fallback>
                <p:oleObj name="Equation" r:id="rId5" imgW="2361960" imgH="431640" progId="Equation.DSMT4">
                  <p:embed/>
                  <p:pic>
                    <p:nvPicPr>
                      <p:cNvPr id="0" name="개체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00" y="1412875"/>
                        <a:ext cx="42910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개체 12"/>
          <p:cNvGraphicFramePr>
            <a:graphicFrameLocks noChangeAspect="1"/>
          </p:cNvGraphicFramePr>
          <p:nvPr>
            <p:extLst>
              <p:ext uri="{D42A27DB-BD31-4B8C-83A1-F6EECF244321}">
                <p14:modId xmlns:p14="http://schemas.microsoft.com/office/powerpoint/2010/main" val="70198504"/>
              </p:ext>
            </p:extLst>
          </p:nvPr>
        </p:nvGraphicFramePr>
        <p:xfrm>
          <a:off x="755576" y="2420888"/>
          <a:ext cx="288032" cy="403245"/>
        </p:xfrm>
        <a:graphic>
          <a:graphicData uri="http://schemas.openxmlformats.org/presentationml/2006/ole">
            <mc:AlternateContent xmlns:mc="http://schemas.openxmlformats.org/markup-compatibility/2006">
              <mc:Choice xmlns:v="urn:schemas-microsoft-com:vml" Requires="v">
                <p:oleObj spid="_x0000_s2268" name="Equation" r:id="rId7" imgW="126720" imgH="177480" progId="Equation.DSMT4">
                  <p:embed/>
                </p:oleObj>
              </mc:Choice>
              <mc:Fallback>
                <p:oleObj name="Equation" r:id="rId7" imgW="126720" imgH="177480" progId="Equation.DSMT4">
                  <p:embed/>
                  <p:pic>
                    <p:nvPicPr>
                      <p:cNvPr id="0" name=""/>
                      <p:cNvPicPr/>
                      <p:nvPr/>
                    </p:nvPicPr>
                    <p:blipFill>
                      <a:blip r:embed="rId8"/>
                      <a:stretch>
                        <a:fillRect/>
                      </a:stretch>
                    </p:blipFill>
                    <p:spPr>
                      <a:xfrm>
                        <a:off x="755576" y="2420888"/>
                        <a:ext cx="288032" cy="403245"/>
                      </a:xfrm>
                      <a:prstGeom prst="rect">
                        <a:avLst/>
                      </a:prstGeom>
                    </p:spPr>
                  </p:pic>
                </p:oleObj>
              </mc:Fallback>
            </mc:AlternateContent>
          </a:graphicData>
        </a:graphic>
      </p:graphicFrame>
      <p:graphicFrame>
        <p:nvGraphicFramePr>
          <p:cNvPr id="14" name="개체 13"/>
          <p:cNvGraphicFramePr>
            <a:graphicFrameLocks noChangeAspect="1"/>
          </p:cNvGraphicFramePr>
          <p:nvPr>
            <p:extLst>
              <p:ext uri="{D42A27DB-BD31-4B8C-83A1-F6EECF244321}">
                <p14:modId xmlns:p14="http://schemas.microsoft.com/office/powerpoint/2010/main" val="360741388"/>
              </p:ext>
            </p:extLst>
          </p:nvPr>
        </p:nvGraphicFramePr>
        <p:xfrm>
          <a:off x="3491880" y="2420888"/>
          <a:ext cx="441325" cy="442912"/>
        </p:xfrm>
        <a:graphic>
          <a:graphicData uri="http://schemas.openxmlformats.org/presentationml/2006/ole">
            <mc:AlternateContent xmlns:mc="http://schemas.openxmlformats.org/markup-compatibility/2006">
              <mc:Choice xmlns:v="urn:schemas-microsoft-com:vml" Requires="v">
                <p:oleObj spid="_x0000_s2269" name="Equation" r:id="rId9" imgW="228600" imgH="228600" progId="Equation.DSMT4">
                  <p:embed/>
                </p:oleObj>
              </mc:Choice>
              <mc:Fallback>
                <p:oleObj name="Equation" r:id="rId9" imgW="228600" imgH="228600" progId="Equation.DSMT4">
                  <p:embed/>
                  <p:pic>
                    <p:nvPicPr>
                      <p:cNvPr id="0" name="개체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2420888"/>
                        <a:ext cx="4413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모서리가 둥근 직사각형 23"/>
          <p:cNvSpPr/>
          <p:nvPr/>
        </p:nvSpPr>
        <p:spPr>
          <a:xfrm>
            <a:off x="412133" y="1318130"/>
            <a:ext cx="8429625" cy="4415126"/>
          </a:xfrm>
          <a:prstGeom prst="roundRect">
            <a:avLst/>
          </a:prstGeom>
          <a:solidFill>
            <a:schemeClr val="bg1"/>
          </a:solidFill>
          <a:ln cap="sq"/>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ko-KR" sz="2400" dirty="0" smtClean="0">
                <a:solidFill>
                  <a:srgbClr val="0070C0"/>
                </a:solidFill>
              </a:rPr>
              <a:t> Hudson </a:t>
            </a:r>
            <a:r>
              <a:rPr lang="en-US" altLang="ko-KR" sz="2400" dirty="0">
                <a:solidFill>
                  <a:srgbClr val="0070C0"/>
                </a:solidFill>
              </a:rPr>
              <a:t>(1959) : </a:t>
            </a:r>
            <a:endParaRPr lang="en-US" altLang="ko-KR" sz="1600" dirty="0" smtClean="0"/>
          </a:p>
          <a:p>
            <a:endParaRPr lang="en-US" altLang="ko-KR" sz="1600" dirty="0">
              <a:solidFill>
                <a:srgbClr val="0070C0"/>
              </a:solidFill>
            </a:endParaRPr>
          </a:p>
          <a:p>
            <a:endParaRPr lang="en-US" altLang="ko-KR" sz="1600" dirty="0" smtClean="0">
              <a:solidFill>
                <a:srgbClr val="0070C0"/>
              </a:solidFill>
            </a:endParaRPr>
          </a:p>
          <a:p>
            <a:endParaRPr lang="en-US" altLang="ko-KR" sz="1600" dirty="0">
              <a:solidFill>
                <a:srgbClr val="0070C0"/>
              </a:solidFill>
            </a:endParaRPr>
          </a:p>
          <a:p>
            <a:endParaRPr lang="en-US" altLang="ko-KR" sz="1600" dirty="0" smtClean="0">
              <a:solidFill>
                <a:srgbClr val="0070C0"/>
              </a:solidFill>
            </a:endParaRPr>
          </a:p>
          <a:p>
            <a:r>
              <a:rPr lang="en-US" altLang="ko-KR" sz="2400" dirty="0" smtClean="0">
                <a:solidFill>
                  <a:schemeClr val="tx1"/>
                </a:solidFill>
              </a:rPr>
              <a:t>         = wave height,</a:t>
            </a:r>
          </a:p>
          <a:p>
            <a:endParaRPr lang="en-US" altLang="ko-KR" sz="2400" dirty="0" smtClean="0">
              <a:solidFill>
                <a:schemeClr val="tx1"/>
              </a:solidFill>
            </a:endParaRPr>
          </a:p>
          <a:p>
            <a:r>
              <a:rPr lang="en-US" altLang="ko-KR" sz="2400" dirty="0">
                <a:solidFill>
                  <a:schemeClr val="tx1"/>
                </a:solidFill>
              </a:rPr>
              <a:t> </a:t>
            </a:r>
            <a:r>
              <a:rPr lang="en-US" altLang="ko-KR" sz="2400" dirty="0" smtClean="0">
                <a:solidFill>
                  <a:schemeClr val="tx1"/>
                </a:solidFill>
              </a:rPr>
              <a:t>                = relative density of Tetrapod</a:t>
            </a:r>
            <a:endParaRPr lang="en-US" altLang="ko-KR" sz="2400" dirty="0">
              <a:solidFill>
                <a:schemeClr val="tx1"/>
              </a:solidFill>
            </a:endParaRPr>
          </a:p>
          <a:p>
            <a:endParaRPr lang="en-US" altLang="ko-KR" sz="2400" dirty="0" smtClean="0">
              <a:solidFill>
                <a:schemeClr val="tx1"/>
              </a:solidFill>
            </a:endParaRPr>
          </a:p>
          <a:p>
            <a:r>
              <a:rPr lang="en-US" altLang="ko-KR" sz="2400" dirty="0">
                <a:solidFill>
                  <a:schemeClr val="tx1"/>
                </a:solidFill>
              </a:rPr>
              <a:t> </a:t>
            </a:r>
            <a:r>
              <a:rPr lang="en-US" altLang="ko-KR" sz="2400" dirty="0" smtClean="0">
                <a:solidFill>
                  <a:schemeClr val="tx1"/>
                </a:solidFill>
              </a:rPr>
              <a:t>        = nominal size of Tetrapod</a:t>
            </a:r>
          </a:p>
          <a:p>
            <a:r>
              <a:rPr lang="en-US" altLang="ko-KR" sz="2400" dirty="0">
                <a:solidFill>
                  <a:schemeClr val="tx1"/>
                </a:solidFill>
              </a:rPr>
              <a:t> </a:t>
            </a:r>
            <a:r>
              <a:rPr lang="en-US" altLang="ko-KR" sz="2400" dirty="0" smtClean="0">
                <a:solidFill>
                  <a:schemeClr val="tx1"/>
                </a:solidFill>
              </a:rPr>
              <a:t>        = slope angle,  </a:t>
            </a:r>
          </a:p>
          <a:p>
            <a:r>
              <a:rPr lang="en-US" altLang="ko-KR" sz="2400" dirty="0" smtClean="0">
                <a:solidFill>
                  <a:schemeClr val="tx1"/>
                </a:solidFill>
              </a:rPr>
              <a:t>         = stability coefficient    </a:t>
            </a:r>
            <a:endParaRPr lang="en-US" altLang="ko-KR" sz="2400" dirty="0">
              <a:solidFill>
                <a:schemeClr val="tx1"/>
              </a:solidFill>
            </a:endParaRPr>
          </a:p>
        </p:txBody>
      </p:sp>
      <p:graphicFrame>
        <p:nvGraphicFramePr>
          <p:cNvPr id="16" name="개체 15"/>
          <p:cNvGraphicFramePr>
            <a:graphicFrameLocks noChangeAspect="1"/>
          </p:cNvGraphicFramePr>
          <p:nvPr>
            <p:extLst>
              <p:ext uri="{D42A27DB-BD31-4B8C-83A1-F6EECF244321}">
                <p14:modId xmlns:p14="http://schemas.microsoft.com/office/powerpoint/2010/main" val="935421204"/>
              </p:ext>
            </p:extLst>
          </p:nvPr>
        </p:nvGraphicFramePr>
        <p:xfrm>
          <a:off x="827584" y="2060848"/>
          <a:ext cx="2790825" cy="785813"/>
        </p:xfrm>
        <a:graphic>
          <a:graphicData uri="http://schemas.openxmlformats.org/presentationml/2006/ole">
            <mc:AlternateContent xmlns:mc="http://schemas.openxmlformats.org/markup-compatibility/2006">
              <mc:Choice xmlns:v="urn:schemas-microsoft-com:vml" Requires="v">
                <p:oleObj spid="_x0000_s2270" name="Equation" r:id="rId11" imgW="1536480" imgH="431640" progId="Equation.DSMT4">
                  <p:embed/>
                </p:oleObj>
              </mc:Choice>
              <mc:Fallback>
                <p:oleObj name="Equation" r:id="rId11" imgW="1536480" imgH="431640" progId="Equation.DSMT4">
                  <p:embed/>
                  <p:pic>
                    <p:nvPicPr>
                      <p:cNvPr id="0" name="개체 3"/>
                      <p:cNvPicPr>
                        <a:picLocks noChangeAspect="1" noChangeArrowheads="1"/>
                      </p:cNvPicPr>
                      <p:nvPr/>
                    </p:nvPicPr>
                    <p:blipFill>
                      <a:blip r:embed="rId12"/>
                      <a:srcRect/>
                      <a:stretch>
                        <a:fillRect/>
                      </a:stretch>
                    </p:blipFill>
                    <p:spPr bwMode="auto">
                      <a:xfrm>
                        <a:off x="827584" y="2060848"/>
                        <a:ext cx="27908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개체 16"/>
          <p:cNvGraphicFramePr>
            <a:graphicFrameLocks noChangeAspect="1"/>
          </p:cNvGraphicFramePr>
          <p:nvPr>
            <p:extLst>
              <p:ext uri="{D42A27DB-BD31-4B8C-83A1-F6EECF244321}">
                <p14:modId xmlns:p14="http://schemas.microsoft.com/office/powerpoint/2010/main" val="4159599107"/>
              </p:ext>
            </p:extLst>
          </p:nvPr>
        </p:nvGraphicFramePr>
        <p:xfrm>
          <a:off x="1259480" y="4725144"/>
          <a:ext cx="252413" cy="352425"/>
        </p:xfrm>
        <a:graphic>
          <a:graphicData uri="http://schemas.openxmlformats.org/presentationml/2006/ole">
            <mc:AlternateContent xmlns:mc="http://schemas.openxmlformats.org/markup-compatibility/2006">
              <mc:Choice xmlns:v="urn:schemas-microsoft-com:vml" Requires="v">
                <p:oleObj spid="_x0000_s2271" name="Equation" r:id="rId13" imgW="126720" imgH="177480" progId="Equation.DSMT4">
                  <p:embed/>
                </p:oleObj>
              </mc:Choice>
              <mc:Fallback>
                <p:oleObj name="Equation" r:id="rId13" imgW="126720" imgH="177480" progId="Equation.DSMT4">
                  <p:embed/>
                  <p:pic>
                    <p:nvPicPr>
                      <p:cNvPr id="0" name="개체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9480" y="4725144"/>
                        <a:ext cx="2524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개체 18"/>
          <p:cNvGraphicFramePr>
            <a:graphicFrameLocks noChangeAspect="1"/>
          </p:cNvGraphicFramePr>
          <p:nvPr>
            <p:extLst>
              <p:ext uri="{D42A27DB-BD31-4B8C-83A1-F6EECF244321}">
                <p14:modId xmlns:p14="http://schemas.microsoft.com/office/powerpoint/2010/main" val="1080525793"/>
              </p:ext>
            </p:extLst>
          </p:nvPr>
        </p:nvGraphicFramePr>
        <p:xfrm>
          <a:off x="1187624" y="5085184"/>
          <a:ext cx="432048" cy="432048"/>
        </p:xfrm>
        <a:graphic>
          <a:graphicData uri="http://schemas.openxmlformats.org/presentationml/2006/ole">
            <mc:AlternateContent xmlns:mc="http://schemas.openxmlformats.org/markup-compatibility/2006">
              <mc:Choice xmlns:v="urn:schemas-microsoft-com:vml" Requires="v">
                <p:oleObj spid="_x0000_s2272" name="Equation" r:id="rId15" imgW="228600" imgH="228600" progId="Equation.DSMT4">
                  <p:embed/>
                </p:oleObj>
              </mc:Choice>
              <mc:Fallback>
                <p:oleObj name="Equation" r:id="rId15" imgW="228600" imgH="228600" progId="Equation.DSMT4">
                  <p:embed/>
                  <p:pic>
                    <p:nvPicPr>
                      <p:cNvPr id="0" name=""/>
                      <p:cNvPicPr/>
                      <p:nvPr/>
                    </p:nvPicPr>
                    <p:blipFill>
                      <a:blip r:embed="rId16"/>
                      <a:stretch>
                        <a:fillRect/>
                      </a:stretch>
                    </p:blipFill>
                    <p:spPr>
                      <a:xfrm>
                        <a:off x="1187624" y="5085184"/>
                        <a:ext cx="432048" cy="432048"/>
                      </a:xfrm>
                      <a:prstGeom prst="rect">
                        <a:avLst/>
                      </a:prstGeom>
                    </p:spPr>
                  </p:pic>
                </p:oleObj>
              </mc:Fallback>
            </mc:AlternateContent>
          </a:graphicData>
        </a:graphic>
      </p:graphicFrame>
      <p:graphicFrame>
        <p:nvGraphicFramePr>
          <p:cNvPr id="4" name="개체 3"/>
          <p:cNvGraphicFramePr>
            <a:graphicFrameLocks noChangeAspect="1"/>
          </p:cNvGraphicFramePr>
          <p:nvPr>
            <p:extLst>
              <p:ext uri="{D42A27DB-BD31-4B8C-83A1-F6EECF244321}">
                <p14:modId xmlns:p14="http://schemas.microsoft.com/office/powerpoint/2010/main" val="3142942750"/>
              </p:ext>
            </p:extLst>
          </p:nvPr>
        </p:nvGraphicFramePr>
        <p:xfrm>
          <a:off x="1259480" y="3489859"/>
          <a:ext cx="1222375" cy="785812"/>
        </p:xfrm>
        <a:graphic>
          <a:graphicData uri="http://schemas.openxmlformats.org/presentationml/2006/ole">
            <mc:AlternateContent xmlns:mc="http://schemas.openxmlformats.org/markup-compatibility/2006">
              <mc:Choice xmlns:v="urn:schemas-microsoft-com:vml" Requires="v">
                <p:oleObj spid="_x0000_s2273" name="Equation" r:id="rId17" imgW="672840" imgH="431640" progId="Equation.DSMT4">
                  <p:embed/>
                </p:oleObj>
              </mc:Choice>
              <mc:Fallback>
                <p:oleObj name="Equation" r:id="rId17" imgW="672840" imgH="431640" progId="Equation.DSMT4">
                  <p:embed/>
                  <p:pic>
                    <p:nvPicPr>
                      <p:cNvPr id="0" name="개체 15"/>
                      <p:cNvPicPr>
                        <a:picLocks noChangeAspect="1" noChangeArrowheads="1"/>
                      </p:cNvPicPr>
                      <p:nvPr/>
                    </p:nvPicPr>
                    <p:blipFill>
                      <a:blip r:embed="rId18"/>
                      <a:srcRect/>
                      <a:stretch>
                        <a:fillRect/>
                      </a:stretch>
                    </p:blipFill>
                    <p:spPr bwMode="auto">
                      <a:xfrm>
                        <a:off x="1259480" y="3489859"/>
                        <a:ext cx="12223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개체 4"/>
          <p:cNvGraphicFramePr>
            <a:graphicFrameLocks noChangeAspect="1"/>
          </p:cNvGraphicFramePr>
          <p:nvPr>
            <p:extLst>
              <p:ext uri="{D42A27DB-BD31-4B8C-83A1-F6EECF244321}">
                <p14:modId xmlns:p14="http://schemas.microsoft.com/office/powerpoint/2010/main" val="53120223"/>
              </p:ext>
            </p:extLst>
          </p:nvPr>
        </p:nvGraphicFramePr>
        <p:xfrm>
          <a:off x="1259480" y="2924944"/>
          <a:ext cx="336550" cy="312737"/>
        </p:xfrm>
        <a:graphic>
          <a:graphicData uri="http://schemas.openxmlformats.org/presentationml/2006/ole">
            <mc:AlternateContent xmlns:mc="http://schemas.openxmlformats.org/markup-compatibility/2006">
              <mc:Choice xmlns:v="urn:schemas-microsoft-com:vml" Requires="v">
                <p:oleObj spid="_x0000_s2274" name="Equation" r:id="rId19" imgW="177480" imgH="164880" progId="Equation.DSMT4">
                  <p:embed/>
                </p:oleObj>
              </mc:Choice>
              <mc:Fallback>
                <p:oleObj name="Equation" r:id="rId19" imgW="177480" imgH="164880" progId="Equation.DSMT4">
                  <p:embed/>
                  <p:pic>
                    <p:nvPicPr>
                      <p:cNvPr id="0" name="개체 18"/>
                      <p:cNvPicPr>
                        <a:picLocks noChangeAspect="1" noChangeArrowheads="1"/>
                      </p:cNvPicPr>
                      <p:nvPr/>
                    </p:nvPicPr>
                    <p:blipFill>
                      <a:blip r:embed="rId20"/>
                      <a:srcRect/>
                      <a:stretch>
                        <a:fillRect/>
                      </a:stretch>
                    </p:blipFill>
                    <p:spPr bwMode="auto">
                      <a:xfrm>
                        <a:off x="1259480" y="2924944"/>
                        <a:ext cx="3365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개체 5"/>
          <p:cNvGraphicFramePr>
            <a:graphicFrameLocks noChangeAspect="1"/>
          </p:cNvGraphicFramePr>
          <p:nvPr>
            <p:extLst>
              <p:ext uri="{D42A27DB-BD31-4B8C-83A1-F6EECF244321}">
                <p14:modId xmlns:p14="http://schemas.microsoft.com/office/powerpoint/2010/main" val="3172755148"/>
              </p:ext>
            </p:extLst>
          </p:nvPr>
        </p:nvGraphicFramePr>
        <p:xfrm>
          <a:off x="1259480" y="4365104"/>
          <a:ext cx="384175" cy="431800"/>
        </p:xfrm>
        <a:graphic>
          <a:graphicData uri="http://schemas.openxmlformats.org/presentationml/2006/ole">
            <mc:AlternateContent xmlns:mc="http://schemas.openxmlformats.org/markup-compatibility/2006">
              <mc:Choice xmlns:v="urn:schemas-microsoft-com:vml" Requires="v">
                <p:oleObj spid="_x0000_s2275" name="Equation" r:id="rId21" imgW="203040" imgH="228600" progId="Equation.DSMT4">
                  <p:embed/>
                </p:oleObj>
              </mc:Choice>
              <mc:Fallback>
                <p:oleObj name="Equation" r:id="rId21" imgW="203040" imgH="228600" progId="Equation.DSMT4">
                  <p:embed/>
                  <p:pic>
                    <p:nvPicPr>
                      <p:cNvPr id="0" name="개체 18"/>
                      <p:cNvPicPr>
                        <a:picLocks noChangeAspect="1" noChangeArrowheads="1"/>
                      </p:cNvPicPr>
                      <p:nvPr/>
                    </p:nvPicPr>
                    <p:blipFill>
                      <a:blip r:embed="rId22"/>
                      <a:srcRect/>
                      <a:stretch>
                        <a:fillRect/>
                      </a:stretch>
                    </p:blipFill>
                    <p:spPr bwMode="auto">
                      <a:xfrm>
                        <a:off x="1259480" y="4365104"/>
                        <a:ext cx="384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664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Background and purpose</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6</a:t>
            </a:fld>
            <a:endParaRPr lang="ko-KR" altLang="en-US" dirty="0"/>
          </a:p>
        </p:txBody>
      </p:sp>
      <p:sp>
        <p:nvSpPr>
          <p:cNvPr id="20" name="모서리가 둥근 직사각형 19"/>
          <p:cNvSpPr/>
          <p:nvPr/>
        </p:nvSpPr>
        <p:spPr>
          <a:xfrm>
            <a:off x="301652" y="692696"/>
            <a:ext cx="8429625" cy="3528392"/>
          </a:xfrm>
          <a:prstGeom prst="roundRect">
            <a:avLst/>
          </a:prstGeom>
          <a:solidFill>
            <a:schemeClr val="bg1"/>
          </a:solidFill>
          <a:ln cap="sq"/>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ko-KR" sz="2400" dirty="0" smtClean="0">
                <a:solidFill>
                  <a:srgbClr val="0070C0"/>
                </a:solidFill>
              </a:rPr>
              <a:t>  Van der Meer </a:t>
            </a:r>
            <a:r>
              <a:rPr lang="en-US" altLang="ko-KR" sz="2400" dirty="0">
                <a:solidFill>
                  <a:srgbClr val="0070C0"/>
                </a:solidFill>
              </a:rPr>
              <a:t>(</a:t>
            </a:r>
            <a:r>
              <a:rPr lang="en-US" altLang="ko-KR" sz="2400" dirty="0" smtClean="0">
                <a:solidFill>
                  <a:srgbClr val="0070C0"/>
                </a:solidFill>
              </a:rPr>
              <a:t>1988) </a:t>
            </a:r>
            <a:r>
              <a:rPr lang="en-US" altLang="ko-KR" sz="2400" dirty="0">
                <a:solidFill>
                  <a:srgbClr val="0070C0"/>
                </a:solidFill>
              </a:rPr>
              <a:t>: </a:t>
            </a:r>
            <a:endParaRPr lang="en-US" altLang="ko-KR" sz="1600" dirty="0" smtClean="0"/>
          </a:p>
          <a:p>
            <a:r>
              <a:rPr lang="en-US" altLang="ko-KR" sz="2400" dirty="0" smtClean="0">
                <a:solidFill>
                  <a:schemeClr val="tx1"/>
                </a:solidFill>
              </a:rPr>
              <a:t>  </a:t>
            </a:r>
          </a:p>
          <a:p>
            <a:endParaRPr lang="en-US" altLang="ko-KR" sz="2400" dirty="0">
              <a:solidFill>
                <a:schemeClr val="tx1"/>
              </a:solidFill>
            </a:endParaRPr>
          </a:p>
          <a:p>
            <a:r>
              <a:rPr lang="en-US" altLang="ko-KR" sz="2400" dirty="0" smtClean="0">
                <a:solidFill>
                  <a:schemeClr val="tx1"/>
                </a:solidFill>
              </a:rPr>
              <a:t> </a:t>
            </a:r>
          </a:p>
          <a:p>
            <a:r>
              <a:rPr lang="en-US" altLang="ko-KR" sz="2400" dirty="0" smtClean="0">
                <a:solidFill>
                  <a:schemeClr val="tx1"/>
                </a:solidFill>
              </a:rPr>
              <a:t>     = relative damage,       = number of waves</a:t>
            </a:r>
          </a:p>
          <a:p>
            <a:endParaRPr lang="en-US" altLang="ko-KR" sz="2400" dirty="0">
              <a:solidFill>
                <a:schemeClr val="tx1"/>
              </a:solidFill>
            </a:endParaRPr>
          </a:p>
          <a:p>
            <a:r>
              <a:rPr lang="en-US" altLang="ko-KR" sz="2400" dirty="0" smtClean="0">
                <a:solidFill>
                  <a:schemeClr val="tx1"/>
                </a:solidFill>
              </a:rPr>
              <a:t>     = wave steepness (i.e. effect of wave period)</a:t>
            </a:r>
          </a:p>
          <a:p>
            <a:endParaRPr lang="en-US" altLang="ko-KR" sz="2400" dirty="0">
              <a:solidFill>
                <a:schemeClr val="tx1"/>
              </a:solidFill>
            </a:endParaRPr>
          </a:p>
          <a:p>
            <a:r>
              <a:rPr lang="en-US" altLang="ko-KR" sz="2400" dirty="0" smtClean="0">
                <a:solidFill>
                  <a:schemeClr val="tx1"/>
                </a:solidFill>
              </a:rPr>
              <a:t>  </a:t>
            </a:r>
            <a:r>
              <a:rPr lang="en-US" altLang="ko-KR" sz="2400" dirty="0" smtClean="0">
                <a:solidFill>
                  <a:srgbClr val="FF0000"/>
                </a:solidFill>
              </a:rPr>
              <a:t>Surging waves on 1:1.5 slope</a:t>
            </a:r>
            <a:endParaRPr lang="en-US" altLang="ko-KR" sz="2400" dirty="0">
              <a:solidFill>
                <a:srgbClr val="FF0000"/>
              </a:solidFill>
            </a:endParaRPr>
          </a:p>
        </p:txBody>
      </p:sp>
      <p:graphicFrame>
        <p:nvGraphicFramePr>
          <p:cNvPr id="28" name="개체 27"/>
          <p:cNvGraphicFramePr>
            <a:graphicFrameLocks noChangeAspect="1"/>
          </p:cNvGraphicFramePr>
          <p:nvPr>
            <p:extLst>
              <p:ext uri="{D42A27DB-BD31-4B8C-83A1-F6EECF244321}">
                <p14:modId xmlns:p14="http://schemas.microsoft.com/office/powerpoint/2010/main" val="3969793319"/>
              </p:ext>
            </p:extLst>
          </p:nvPr>
        </p:nvGraphicFramePr>
        <p:xfrm>
          <a:off x="787963" y="1268760"/>
          <a:ext cx="4504117" cy="784760"/>
        </p:xfrm>
        <a:graphic>
          <a:graphicData uri="http://schemas.openxmlformats.org/presentationml/2006/ole">
            <mc:AlternateContent xmlns:mc="http://schemas.openxmlformats.org/markup-compatibility/2006">
              <mc:Choice xmlns:v="urn:schemas-microsoft-com:vml" Requires="v">
                <p:oleObj spid="_x0000_s3190" name="Equation" r:id="rId5" imgW="2527300" imgH="444500" progId="Equation.DSMT4">
                  <p:embed/>
                </p:oleObj>
              </mc:Choice>
              <mc:Fallback>
                <p:oleObj name="Equation" r:id="rId5" imgW="25273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63" y="1268760"/>
                        <a:ext cx="4504117" cy="784760"/>
                      </a:xfrm>
                      <a:prstGeom prst="rect">
                        <a:avLst/>
                      </a:prstGeom>
                      <a:noFill/>
                      <a:ln>
                        <a:noFill/>
                      </a:ln>
                    </p:spPr>
                  </p:pic>
                </p:oleObj>
              </mc:Fallback>
            </mc:AlternateContent>
          </a:graphicData>
        </a:graphic>
      </p:graphicFrame>
      <p:graphicFrame>
        <p:nvGraphicFramePr>
          <p:cNvPr id="29" name="개체 28"/>
          <p:cNvGraphicFramePr>
            <a:graphicFrameLocks noChangeAspect="1"/>
          </p:cNvGraphicFramePr>
          <p:nvPr>
            <p:extLst>
              <p:ext uri="{D42A27DB-BD31-4B8C-83A1-F6EECF244321}">
                <p14:modId xmlns:p14="http://schemas.microsoft.com/office/powerpoint/2010/main" val="1736100235"/>
              </p:ext>
            </p:extLst>
          </p:nvPr>
        </p:nvGraphicFramePr>
        <p:xfrm>
          <a:off x="683568" y="2276710"/>
          <a:ext cx="341312" cy="360363"/>
        </p:xfrm>
        <a:graphic>
          <a:graphicData uri="http://schemas.openxmlformats.org/presentationml/2006/ole">
            <mc:AlternateContent xmlns:mc="http://schemas.openxmlformats.org/markup-compatibility/2006">
              <mc:Choice xmlns:v="urn:schemas-microsoft-com:vml" Requires="v">
                <p:oleObj spid="_x0000_s3191" name="Equation" r:id="rId7" imgW="215640" imgH="228600" progId="Equation.DSMT4">
                  <p:embed/>
                </p:oleObj>
              </mc:Choice>
              <mc:Fallback>
                <p:oleObj name="Equation" r:id="rId7" imgW="21564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276710"/>
                        <a:ext cx="3413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개체 29"/>
          <p:cNvGraphicFramePr>
            <a:graphicFrameLocks noChangeAspect="1"/>
          </p:cNvGraphicFramePr>
          <p:nvPr>
            <p:extLst>
              <p:ext uri="{D42A27DB-BD31-4B8C-83A1-F6EECF244321}">
                <p14:modId xmlns:p14="http://schemas.microsoft.com/office/powerpoint/2010/main" val="969932902"/>
              </p:ext>
            </p:extLst>
          </p:nvPr>
        </p:nvGraphicFramePr>
        <p:xfrm>
          <a:off x="3995936" y="2294793"/>
          <a:ext cx="324197" cy="324198"/>
        </p:xfrm>
        <a:graphic>
          <a:graphicData uri="http://schemas.openxmlformats.org/presentationml/2006/ole">
            <mc:AlternateContent xmlns:mc="http://schemas.openxmlformats.org/markup-compatibility/2006">
              <mc:Choice xmlns:v="urn:schemas-microsoft-com:vml" Requires="v">
                <p:oleObj spid="_x0000_s3192" name="Equation" r:id="rId9" imgW="177480" imgH="177480" progId="Equation.DSMT4">
                  <p:embed/>
                </p:oleObj>
              </mc:Choice>
              <mc:Fallback>
                <p:oleObj name="Equation" r:id="rId9" imgW="1774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936" y="2294793"/>
                        <a:ext cx="324197" cy="324198"/>
                      </a:xfrm>
                      <a:prstGeom prst="rect">
                        <a:avLst/>
                      </a:prstGeom>
                      <a:noFill/>
                      <a:ln>
                        <a:noFill/>
                      </a:ln>
                    </p:spPr>
                  </p:pic>
                </p:oleObj>
              </mc:Fallback>
            </mc:AlternateContent>
          </a:graphicData>
        </a:graphic>
      </p:graphicFrame>
      <p:graphicFrame>
        <p:nvGraphicFramePr>
          <p:cNvPr id="31" name="개체 30"/>
          <p:cNvGraphicFramePr>
            <a:graphicFrameLocks noChangeAspect="1"/>
          </p:cNvGraphicFramePr>
          <p:nvPr>
            <p:extLst>
              <p:ext uri="{D42A27DB-BD31-4B8C-83A1-F6EECF244321}">
                <p14:modId xmlns:p14="http://schemas.microsoft.com/office/powerpoint/2010/main" val="2230587975"/>
              </p:ext>
            </p:extLst>
          </p:nvPr>
        </p:nvGraphicFramePr>
        <p:xfrm>
          <a:off x="683568" y="2996952"/>
          <a:ext cx="336550" cy="431800"/>
        </p:xfrm>
        <a:graphic>
          <a:graphicData uri="http://schemas.openxmlformats.org/presentationml/2006/ole">
            <mc:AlternateContent xmlns:mc="http://schemas.openxmlformats.org/markup-compatibility/2006">
              <mc:Choice xmlns:v="urn:schemas-microsoft-com:vml" Requires="v">
                <p:oleObj spid="_x0000_s3193" name="Equation" r:id="rId11" imgW="177480" imgH="228600" progId="Equation.DSMT4">
                  <p:embed/>
                </p:oleObj>
              </mc:Choice>
              <mc:Fallback>
                <p:oleObj name="Equation" r:id="rId11" imgW="1774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8" y="2996952"/>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모서리가 둥근 직사각형 31"/>
          <p:cNvSpPr/>
          <p:nvPr/>
        </p:nvSpPr>
        <p:spPr>
          <a:xfrm>
            <a:off x="331967" y="4438249"/>
            <a:ext cx="8429625" cy="2015087"/>
          </a:xfrm>
          <a:prstGeom prst="roundRect">
            <a:avLst/>
          </a:prstGeom>
          <a:solidFill>
            <a:schemeClr val="bg1"/>
          </a:solidFill>
          <a:ln cap="sq"/>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ko-KR" sz="2400" dirty="0" smtClean="0">
                <a:solidFill>
                  <a:srgbClr val="0070C0"/>
                </a:solidFill>
              </a:rPr>
              <a:t>  De Jong </a:t>
            </a:r>
            <a:r>
              <a:rPr lang="en-US" altLang="ko-KR" sz="2400" dirty="0">
                <a:solidFill>
                  <a:srgbClr val="0070C0"/>
                </a:solidFill>
              </a:rPr>
              <a:t>(</a:t>
            </a:r>
            <a:r>
              <a:rPr lang="en-US" altLang="ko-KR" sz="2400" dirty="0" smtClean="0">
                <a:solidFill>
                  <a:srgbClr val="0070C0"/>
                </a:solidFill>
              </a:rPr>
              <a:t>1996) </a:t>
            </a:r>
            <a:r>
              <a:rPr lang="en-US" altLang="ko-KR" sz="2400" dirty="0">
                <a:solidFill>
                  <a:srgbClr val="0070C0"/>
                </a:solidFill>
              </a:rPr>
              <a:t>: </a:t>
            </a:r>
            <a:endParaRPr lang="en-US" altLang="ko-KR" sz="1600" dirty="0" smtClean="0"/>
          </a:p>
          <a:p>
            <a:endParaRPr lang="en-US" altLang="ko-KR" sz="1600" dirty="0">
              <a:solidFill>
                <a:srgbClr val="0070C0"/>
              </a:solidFill>
            </a:endParaRPr>
          </a:p>
          <a:p>
            <a:endParaRPr lang="en-US" altLang="ko-KR" sz="1600" dirty="0" smtClean="0">
              <a:solidFill>
                <a:srgbClr val="0070C0"/>
              </a:solidFill>
            </a:endParaRPr>
          </a:p>
          <a:p>
            <a:endParaRPr lang="en-US" altLang="ko-KR" sz="1600" dirty="0">
              <a:solidFill>
                <a:srgbClr val="0070C0"/>
              </a:solidFill>
            </a:endParaRPr>
          </a:p>
          <a:p>
            <a:endParaRPr lang="en-US" altLang="ko-KR" sz="1600" dirty="0" smtClean="0">
              <a:solidFill>
                <a:srgbClr val="0070C0"/>
              </a:solidFill>
            </a:endParaRPr>
          </a:p>
          <a:p>
            <a:r>
              <a:rPr lang="en-US" altLang="ko-KR" sz="2400" dirty="0" smtClean="0">
                <a:solidFill>
                  <a:schemeClr val="tx1"/>
                </a:solidFill>
              </a:rPr>
              <a:t>  </a:t>
            </a:r>
            <a:r>
              <a:rPr lang="en-US" altLang="ko-KR" sz="2400" dirty="0" smtClean="0">
                <a:solidFill>
                  <a:srgbClr val="FF0000"/>
                </a:solidFill>
              </a:rPr>
              <a:t>Plunging </a:t>
            </a:r>
            <a:r>
              <a:rPr lang="en-US" altLang="ko-KR" sz="2400" dirty="0">
                <a:solidFill>
                  <a:srgbClr val="FF0000"/>
                </a:solidFill>
              </a:rPr>
              <a:t>waves on 1:1.5 slope</a:t>
            </a:r>
            <a:r>
              <a:rPr lang="en-US" altLang="ko-KR" sz="2400" dirty="0" smtClean="0">
                <a:solidFill>
                  <a:schemeClr val="tx1"/>
                </a:solidFill>
              </a:rPr>
              <a:t>   </a:t>
            </a:r>
            <a:endParaRPr lang="en-US" altLang="ko-KR" sz="2400" dirty="0">
              <a:solidFill>
                <a:schemeClr val="tx1"/>
              </a:solidFill>
            </a:endParaRPr>
          </a:p>
        </p:txBody>
      </p:sp>
      <p:graphicFrame>
        <p:nvGraphicFramePr>
          <p:cNvPr id="4" name="개체 3"/>
          <p:cNvGraphicFramePr>
            <a:graphicFrameLocks noChangeAspect="1"/>
          </p:cNvGraphicFramePr>
          <p:nvPr>
            <p:extLst>
              <p:ext uri="{D42A27DB-BD31-4B8C-83A1-F6EECF244321}">
                <p14:modId xmlns:p14="http://schemas.microsoft.com/office/powerpoint/2010/main" val="1193993887"/>
              </p:ext>
            </p:extLst>
          </p:nvPr>
        </p:nvGraphicFramePr>
        <p:xfrm>
          <a:off x="755576" y="5148038"/>
          <a:ext cx="3941572" cy="729233"/>
        </p:xfrm>
        <a:graphic>
          <a:graphicData uri="http://schemas.openxmlformats.org/presentationml/2006/ole">
            <mc:AlternateContent xmlns:mc="http://schemas.openxmlformats.org/markup-compatibility/2006">
              <mc:Choice xmlns:v="urn:schemas-microsoft-com:vml" Requires="v">
                <p:oleObj spid="_x0000_s3194" name="Equation" r:id="rId13" imgW="2400120" imgH="444240" progId="Equation.DSMT4">
                  <p:embed/>
                </p:oleObj>
              </mc:Choice>
              <mc:Fallback>
                <p:oleObj name="Equation" r:id="rId13" imgW="2400120" imgH="444240" progId="Equation.DSMT4">
                  <p:embed/>
                  <p:pic>
                    <p:nvPicPr>
                      <p:cNvPr id="0" name="Object 5"/>
                      <p:cNvPicPr>
                        <a:picLocks noChangeAspect="1" noChangeArrowheads="1"/>
                      </p:cNvPicPr>
                      <p:nvPr/>
                    </p:nvPicPr>
                    <p:blipFill>
                      <a:blip r:embed="rId14"/>
                      <a:srcRect/>
                      <a:stretch>
                        <a:fillRect/>
                      </a:stretch>
                    </p:blipFill>
                    <p:spPr bwMode="auto">
                      <a:xfrm>
                        <a:off x="755576" y="5148038"/>
                        <a:ext cx="3941572" cy="7292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85808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Background and purpose</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7</a:t>
            </a:fld>
            <a:endParaRPr lang="ko-KR" altLang="en-US" dirty="0"/>
          </a:p>
        </p:txBody>
      </p:sp>
      <p:sp>
        <p:nvSpPr>
          <p:cNvPr id="2" name="TextBox 1"/>
          <p:cNvSpPr txBox="1"/>
          <p:nvPr/>
        </p:nvSpPr>
        <p:spPr>
          <a:xfrm>
            <a:off x="412133" y="836712"/>
            <a:ext cx="8336331" cy="5401479"/>
          </a:xfrm>
          <a:prstGeom prst="rect">
            <a:avLst/>
          </a:prstGeom>
          <a:noFill/>
        </p:spPr>
        <p:txBody>
          <a:bodyPr wrap="square" rtlCol="0">
            <a:spAutoFit/>
          </a:bodyPr>
          <a:lstStyle/>
          <a:p>
            <a:r>
              <a:rPr lang="en-US" altLang="ko-KR" sz="2400" dirty="0">
                <a:solidFill>
                  <a:srgbClr val="0070C0"/>
                </a:solidFill>
              </a:rPr>
              <a:t>Van der Meer (2000) : </a:t>
            </a:r>
          </a:p>
          <a:p>
            <a:pPr>
              <a:lnSpc>
                <a:spcPct val="150000"/>
              </a:lnSpc>
            </a:pPr>
            <a:r>
              <a:rPr lang="en-US" altLang="ko-KR" sz="2400" dirty="0"/>
              <a:t>Recommended using the Van der Meer (1988) and De Jong (1996) formulas as a set of formulas which intersect at the point of minimum stability.</a:t>
            </a:r>
          </a:p>
          <a:p>
            <a:pPr>
              <a:lnSpc>
                <a:spcPct val="150000"/>
              </a:lnSpc>
            </a:pPr>
            <a:endParaRPr lang="en-US" altLang="ko-KR" sz="2400" dirty="0"/>
          </a:p>
          <a:p>
            <a:pPr>
              <a:lnSpc>
                <a:spcPct val="150000"/>
              </a:lnSpc>
            </a:pPr>
            <a:endParaRPr lang="en-US" altLang="ko-KR" sz="2400" dirty="0"/>
          </a:p>
          <a:p>
            <a:pPr>
              <a:lnSpc>
                <a:spcPct val="150000"/>
              </a:lnSpc>
            </a:pPr>
            <a:endParaRPr lang="en-US" altLang="ko-KR" sz="2400" dirty="0"/>
          </a:p>
          <a:p>
            <a:pPr>
              <a:lnSpc>
                <a:spcPct val="150000"/>
              </a:lnSpc>
            </a:pPr>
            <a:endParaRPr lang="en-US" altLang="ko-KR" sz="2400" dirty="0"/>
          </a:p>
          <a:p>
            <a:pPr>
              <a:lnSpc>
                <a:spcPct val="150000"/>
              </a:lnSpc>
            </a:pPr>
            <a:endParaRPr lang="en-US" altLang="ko-KR" sz="2400" dirty="0" smtClean="0">
              <a:solidFill>
                <a:srgbClr val="FF0000"/>
              </a:solidFill>
            </a:endParaRPr>
          </a:p>
          <a:p>
            <a:pPr>
              <a:lnSpc>
                <a:spcPct val="150000"/>
              </a:lnSpc>
            </a:pPr>
            <a:r>
              <a:rPr lang="en-US" altLang="ko-KR" sz="2200" dirty="0" smtClean="0">
                <a:solidFill>
                  <a:srgbClr val="FF0000"/>
                </a:solidFill>
              </a:rPr>
              <a:t>However, these formulas are still </a:t>
            </a:r>
            <a:r>
              <a:rPr lang="en-US" altLang="ko-KR" sz="2200" dirty="0">
                <a:solidFill>
                  <a:srgbClr val="FF0000"/>
                </a:solidFill>
              </a:rPr>
              <a:t>useful only for 1:1.5 slope.</a:t>
            </a:r>
            <a:endParaRPr lang="en-US" altLang="ko-KR" sz="2200" dirty="0"/>
          </a:p>
        </p:txBody>
      </p:sp>
      <p:pic>
        <p:nvPicPr>
          <p:cNvPr id="20" name="그림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909795"/>
            <a:ext cx="4536504" cy="25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72601" y="3680733"/>
            <a:ext cx="1656184" cy="369332"/>
          </a:xfrm>
          <a:prstGeom prst="rect">
            <a:avLst/>
          </a:prstGeom>
          <a:noFill/>
        </p:spPr>
        <p:txBody>
          <a:bodyPr wrap="square" rtlCol="0">
            <a:spAutoFit/>
          </a:bodyPr>
          <a:lstStyle/>
          <a:p>
            <a:r>
              <a:rPr lang="en-US" altLang="ko-KR" dirty="0" smtClean="0">
                <a:solidFill>
                  <a:srgbClr val="FF0000"/>
                </a:solidFill>
              </a:rPr>
              <a:t>Van der Meer</a:t>
            </a:r>
            <a:endParaRPr lang="ko-KR" altLang="en-US" dirty="0">
              <a:solidFill>
                <a:srgbClr val="FF0000"/>
              </a:solidFill>
            </a:endParaRPr>
          </a:p>
        </p:txBody>
      </p:sp>
      <p:sp>
        <p:nvSpPr>
          <p:cNvPr id="5" name="TextBox 4"/>
          <p:cNvSpPr txBox="1"/>
          <p:nvPr/>
        </p:nvSpPr>
        <p:spPr>
          <a:xfrm>
            <a:off x="4859993" y="3865399"/>
            <a:ext cx="1152167" cy="369332"/>
          </a:xfrm>
          <a:prstGeom prst="rect">
            <a:avLst/>
          </a:prstGeom>
          <a:noFill/>
        </p:spPr>
        <p:txBody>
          <a:bodyPr wrap="square" rtlCol="0">
            <a:spAutoFit/>
          </a:bodyPr>
          <a:lstStyle/>
          <a:p>
            <a:r>
              <a:rPr lang="en-US" altLang="ko-KR" dirty="0" smtClean="0">
                <a:solidFill>
                  <a:srgbClr val="FF0000"/>
                </a:solidFill>
              </a:rPr>
              <a:t>De Jong</a:t>
            </a:r>
            <a:endParaRPr lang="ko-KR" altLang="en-US" dirty="0">
              <a:solidFill>
                <a:srgbClr val="FF0000"/>
              </a:solidFill>
            </a:endParaRPr>
          </a:p>
        </p:txBody>
      </p:sp>
    </p:spTree>
    <p:extLst>
      <p:ext uri="{BB962C8B-B14F-4D97-AF65-F5344CB8AC3E}">
        <p14:creationId xmlns:p14="http://schemas.microsoft.com/office/powerpoint/2010/main" val="210799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Background and purpose</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8</a:t>
            </a:fld>
            <a:endParaRPr lang="ko-KR" altLang="en-US" dirty="0"/>
          </a:p>
        </p:txBody>
      </p:sp>
      <p:sp>
        <p:nvSpPr>
          <p:cNvPr id="2" name="TextBox 1"/>
          <p:cNvSpPr txBox="1"/>
          <p:nvPr/>
        </p:nvSpPr>
        <p:spPr>
          <a:xfrm>
            <a:off x="412133" y="836712"/>
            <a:ext cx="8336331" cy="3046988"/>
          </a:xfrm>
          <a:prstGeom prst="rect">
            <a:avLst/>
          </a:prstGeom>
          <a:noFill/>
        </p:spPr>
        <p:txBody>
          <a:bodyPr wrap="square" rtlCol="0">
            <a:spAutoFit/>
          </a:bodyPr>
          <a:lstStyle/>
          <a:p>
            <a:endParaRPr lang="en-US" altLang="ko-KR" sz="2400" dirty="0" smtClean="0">
              <a:solidFill>
                <a:srgbClr val="0070C0"/>
              </a:solidFill>
            </a:endParaRPr>
          </a:p>
          <a:p>
            <a:r>
              <a:rPr lang="en-US" altLang="ko-KR" sz="2400" dirty="0" smtClean="0">
                <a:solidFill>
                  <a:srgbClr val="0070C0"/>
                </a:solidFill>
              </a:rPr>
              <a:t>Purpose of present study (2012) </a:t>
            </a:r>
            <a:r>
              <a:rPr lang="en-US" altLang="ko-KR" sz="2400" dirty="0">
                <a:solidFill>
                  <a:srgbClr val="0070C0"/>
                </a:solidFill>
              </a:rPr>
              <a:t>: </a:t>
            </a:r>
          </a:p>
          <a:p>
            <a:pPr>
              <a:lnSpc>
                <a:spcPct val="150000"/>
              </a:lnSpc>
            </a:pPr>
            <a:endParaRPr lang="en-US" altLang="ko-KR" sz="2400" dirty="0" smtClean="0"/>
          </a:p>
          <a:p>
            <a:pPr>
              <a:lnSpc>
                <a:spcPct val="150000"/>
              </a:lnSpc>
            </a:pPr>
            <a:r>
              <a:rPr lang="en-US" altLang="ko-KR" sz="2400" dirty="0" smtClean="0"/>
              <a:t>Develop </a:t>
            </a:r>
            <a:r>
              <a:rPr lang="en-US" altLang="ko-KR" sz="2400" dirty="0"/>
              <a:t>a set of formulas which can be used for </a:t>
            </a:r>
            <a:r>
              <a:rPr lang="en-US" altLang="ko-KR" sz="2400" dirty="0">
                <a:solidFill>
                  <a:srgbClr val="FF0000"/>
                </a:solidFill>
              </a:rPr>
              <a:t>various structure slopes </a:t>
            </a:r>
            <a:r>
              <a:rPr lang="en-US" altLang="ko-KR" sz="2400" dirty="0"/>
              <a:t>based on hydraulic model test results of the present and previous studies.</a:t>
            </a:r>
          </a:p>
        </p:txBody>
      </p:sp>
    </p:spTree>
    <p:extLst>
      <p:ext uri="{BB962C8B-B14F-4D97-AF65-F5344CB8AC3E}">
        <p14:creationId xmlns:p14="http://schemas.microsoft.com/office/powerpoint/2010/main" val="188956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0" y="6558003"/>
            <a:ext cx="9158232" cy="322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0" y="-1065"/>
            <a:ext cx="9144000" cy="4777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2133" y="6593673"/>
            <a:ext cx="1694695" cy="253916"/>
          </a:xfrm>
          <a:prstGeom prst="rect">
            <a:avLst/>
          </a:prstGeom>
          <a:noFill/>
        </p:spPr>
        <p:txBody>
          <a:bodyPr wrap="none">
            <a:spAutoFit/>
          </a:bodyPr>
          <a:lstStyle/>
          <a:p>
            <a:pPr algn="ctr" fontAlgn="auto">
              <a:spcBef>
                <a:spcPts val="0"/>
              </a:spcBef>
              <a:spcAft>
                <a:spcPts val="0"/>
              </a:spcAft>
              <a:defRPr/>
            </a:pPr>
            <a:r>
              <a:rPr kumimoji="0" lang="en-US" altLang="ko-KR" sz="1050" dirty="0" smtClean="0">
                <a:solidFill>
                  <a:schemeClr val="bg1"/>
                </a:solidFill>
                <a:latin typeface="Arial Unicode MS" pitchFamily="50" charset="-127"/>
                <a:ea typeface="Arial Unicode MS" pitchFamily="50" charset="-127"/>
                <a:cs typeface="Arial Unicode MS" pitchFamily="50" charset="-127"/>
              </a:rPr>
              <a:t>Seoul </a:t>
            </a:r>
            <a:r>
              <a:rPr kumimoji="0" lang="en-US" altLang="ko-KR" sz="1050" dirty="0">
                <a:solidFill>
                  <a:schemeClr val="bg1"/>
                </a:solidFill>
                <a:latin typeface="Arial Unicode MS" pitchFamily="50" charset="-127"/>
                <a:ea typeface="Arial Unicode MS" pitchFamily="50" charset="-127"/>
                <a:cs typeface="Arial Unicode MS" pitchFamily="50" charset="-127"/>
              </a:rPr>
              <a:t>National University</a:t>
            </a:r>
            <a:endParaRPr kumimoji="0" lang="ko-KR" altLang="en-US" sz="1050" dirty="0">
              <a:solidFill>
                <a:schemeClr val="bg1"/>
              </a:solidFill>
              <a:latin typeface="Arial Unicode MS" pitchFamily="50" charset="-127"/>
              <a:ea typeface="Arial Unicode MS" pitchFamily="50" charset="-127"/>
              <a:cs typeface="Arial Unicode MS" pitchFamily="50" charset="-127"/>
            </a:endParaRPr>
          </a:p>
        </p:txBody>
      </p:sp>
      <p:cxnSp>
        <p:nvCxnSpPr>
          <p:cNvPr id="23" name="직선 연결선 22"/>
          <p:cNvCxnSpPr/>
          <p:nvPr/>
        </p:nvCxnSpPr>
        <p:spPr>
          <a:xfrm>
            <a:off x="0" y="6558002"/>
            <a:ext cx="9158232" cy="1506"/>
          </a:xfrm>
          <a:prstGeom prst="line">
            <a:avLst/>
          </a:prstGeom>
          <a:ln w="22225"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263" y="6583032"/>
            <a:ext cx="3597460" cy="261610"/>
          </a:xfrm>
          <a:prstGeom prst="rect">
            <a:avLst/>
          </a:prstGeom>
          <a:noFill/>
        </p:spPr>
        <p:txBody>
          <a:bodyPr wrap="none">
            <a:spAutoFit/>
          </a:bodyPr>
          <a:lstStyle/>
          <a:p>
            <a:pPr algn="ctr" fontAlgn="auto">
              <a:spcBef>
                <a:spcPts val="0"/>
              </a:spcBef>
              <a:spcAft>
                <a:spcPts val="0"/>
              </a:spcAft>
              <a:defRPr/>
            </a:pPr>
            <a:r>
              <a:rPr lang="en-US" altLang="ko-KR" sz="1100" dirty="0" smtClean="0">
                <a:solidFill>
                  <a:schemeClr val="bg1"/>
                </a:solidFill>
                <a:latin typeface="Arial Unicode MS" pitchFamily="50" charset="-127"/>
                <a:ea typeface="Arial Unicode MS" pitchFamily="50" charset="-127"/>
                <a:cs typeface="Arial Unicode MS" pitchFamily="50" charset="-127"/>
              </a:rPr>
              <a:t>Stability formula of Tetrapod incorporating slope effect </a:t>
            </a:r>
            <a:endParaRPr kumimoji="0" lang="ko-KR" altLang="en-US" sz="1100" dirty="0">
              <a:solidFill>
                <a:schemeClr val="bg1"/>
              </a:solidFill>
              <a:latin typeface="Arial Unicode MS" pitchFamily="50" charset="-127"/>
              <a:ea typeface="Arial Unicode MS" pitchFamily="50" charset="-127"/>
              <a:cs typeface="Arial Unicode MS" pitchFamily="50" charset="-127"/>
            </a:endParaRPr>
          </a:p>
        </p:txBody>
      </p:sp>
      <p:cxnSp>
        <p:nvCxnSpPr>
          <p:cNvPr id="21" name="직선 연결선 20"/>
          <p:cNvCxnSpPr/>
          <p:nvPr/>
        </p:nvCxnSpPr>
        <p:spPr>
          <a:xfrm>
            <a:off x="345362" y="155574"/>
            <a:ext cx="0" cy="216024"/>
          </a:xfrm>
          <a:prstGeom prst="line">
            <a:avLst/>
          </a:prstGeom>
          <a:ln w="317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31967" y="78920"/>
            <a:ext cx="468052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b="1" cap="all" dirty="0" smtClean="0">
                <a:ln w="0"/>
                <a:solidFill>
                  <a:schemeClr val="bg1"/>
                </a:solidFill>
                <a:effectLst>
                  <a:reflection blurRad="12700" stA="50000" endPos="50000" dist="5000" dir="5400000" sy="-100000" rotWithShape="0"/>
                </a:effectLst>
              </a:rPr>
              <a:t>Hydraulic experiment</a:t>
            </a:r>
          </a:p>
        </p:txBody>
      </p:sp>
      <p:sp>
        <p:nvSpPr>
          <p:cNvPr id="26" name="직사각형 25"/>
          <p:cNvSpPr/>
          <p:nvPr/>
        </p:nvSpPr>
        <p:spPr>
          <a:xfrm>
            <a:off x="0" y="476672"/>
            <a:ext cx="9144000"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3" descr="D:\My documents\Desktop\세미나\2040952217_QzHdoObY_BCADBFEFB4EBC7D0B1B3C4BFC7C7C3A2BEF7.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168" y="6559508"/>
            <a:ext cx="322649" cy="2984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fld id="{03C6ED53-94DB-4C06-8199-6640AC3BE1C4}" type="slidenum">
              <a:rPr lang="ko-KR" altLang="en-US" smtClean="0"/>
              <a:t>9</a:t>
            </a:fld>
            <a:endParaRPr lang="ko-KR" altLang="en-US" dirty="0"/>
          </a:p>
        </p:txBody>
      </p:sp>
      <p:pic>
        <p:nvPicPr>
          <p:cNvPr id="13" name="Picture 5" descr="DSC00815"/>
          <p:cNvPicPr>
            <a:picLocks noChangeAspect="1" noChangeArrowheads="1"/>
          </p:cNvPicPr>
          <p:nvPr/>
        </p:nvPicPr>
        <p:blipFill>
          <a:blip r:embed="rId4" cstate="print"/>
          <a:srcRect/>
          <a:stretch>
            <a:fillRect/>
          </a:stretch>
        </p:blipFill>
        <p:spPr bwMode="auto">
          <a:xfrm>
            <a:off x="265253" y="1412776"/>
            <a:ext cx="5592020" cy="4183427"/>
          </a:xfrm>
          <a:prstGeom prst="rect">
            <a:avLst/>
          </a:prstGeom>
          <a:noFill/>
          <a:ln w="9525">
            <a:noFill/>
            <a:miter lim="800000"/>
            <a:headEnd/>
            <a:tailEnd/>
          </a:ln>
          <a:scene3d>
            <a:camera prst="orthographicFront"/>
            <a:lightRig rig="threePt" dir="t"/>
          </a:scene3d>
          <a:sp3d contourW="6350">
            <a:bevelT w="88900" h="88900"/>
          </a:sp3d>
        </p:spPr>
      </p:pic>
      <p:sp>
        <p:nvSpPr>
          <p:cNvPr id="14" name="모서리가 둥근 직사각형 13"/>
          <p:cNvSpPr/>
          <p:nvPr/>
        </p:nvSpPr>
        <p:spPr>
          <a:xfrm>
            <a:off x="6012160" y="1412776"/>
            <a:ext cx="3031828" cy="4224337"/>
          </a:xfrm>
          <a:prstGeom prst="roundRect">
            <a:avLst/>
          </a:prstGeom>
          <a:solidFill>
            <a:schemeClr val="bg1"/>
          </a:solidFill>
          <a:ln cap="sq"/>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ko-KR" sz="1600" dirty="0" smtClean="0">
                <a:solidFill>
                  <a:schemeClr val="tx1"/>
                </a:solidFill>
              </a:rPr>
              <a:t>Wave Flume</a:t>
            </a:r>
            <a:endParaRPr kumimoji="0" lang="en-US" altLang="ko-KR" sz="1600" dirty="0">
              <a:solidFill>
                <a:schemeClr val="tx1"/>
              </a:solidFill>
            </a:endParaRPr>
          </a:p>
          <a:p>
            <a:pPr fontAlgn="auto">
              <a:spcBef>
                <a:spcPts val="0"/>
              </a:spcBef>
              <a:spcAft>
                <a:spcPts val="0"/>
              </a:spcAft>
              <a:defRPr/>
            </a:pPr>
            <a:endParaRPr lang="en-US" altLang="ko-KR" sz="1600" dirty="0">
              <a:solidFill>
                <a:schemeClr val="tx1"/>
              </a:solidFill>
            </a:endParaRPr>
          </a:p>
          <a:p>
            <a:pPr fontAlgn="auto">
              <a:spcBef>
                <a:spcPts val="0"/>
              </a:spcBef>
              <a:spcAft>
                <a:spcPts val="0"/>
              </a:spcAft>
              <a:defRPr/>
            </a:pPr>
            <a:r>
              <a:rPr lang="en-US" altLang="ko-KR" sz="1600" dirty="0" smtClean="0">
                <a:solidFill>
                  <a:schemeClr val="tx1"/>
                </a:solidFill>
              </a:rPr>
              <a:t>▶ </a:t>
            </a:r>
            <a:r>
              <a:rPr kumimoji="0" lang="en-US" altLang="ko-KR" sz="1600" dirty="0" smtClean="0">
                <a:solidFill>
                  <a:schemeClr val="tx1"/>
                </a:solidFill>
              </a:rPr>
              <a:t>Coastal </a:t>
            </a:r>
            <a:r>
              <a:rPr kumimoji="0" lang="en-US" altLang="ko-KR" sz="1600" dirty="0">
                <a:solidFill>
                  <a:schemeClr val="tx1"/>
                </a:solidFill>
              </a:rPr>
              <a:t>Eng. </a:t>
            </a:r>
            <a:r>
              <a:rPr kumimoji="0" lang="en-US" altLang="ko-KR" sz="1600" dirty="0" smtClean="0">
                <a:solidFill>
                  <a:schemeClr val="tx1"/>
                </a:solidFill>
              </a:rPr>
              <a:t>Laboratory,    </a:t>
            </a:r>
          </a:p>
          <a:p>
            <a:pPr fontAlgn="auto">
              <a:spcBef>
                <a:spcPts val="0"/>
              </a:spcBef>
              <a:spcAft>
                <a:spcPts val="0"/>
              </a:spcAft>
              <a:defRPr/>
            </a:pPr>
            <a:r>
              <a:rPr lang="en-US" altLang="ko-KR" sz="1600" dirty="0">
                <a:solidFill>
                  <a:schemeClr val="tx1"/>
                </a:solidFill>
              </a:rPr>
              <a:t> </a:t>
            </a:r>
            <a:r>
              <a:rPr lang="en-US" altLang="ko-KR" sz="1600" dirty="0" smtClean="0">
                <a:solidFill>
                  <a:schemeClr val="tx1"/>
                </a:solidFill>
              </a:rPr>
              <a:t>   </a:t>
            </a:r>
            <a:r>
              <a:rPr kumimoji="0" lang="en-US" altLang="ko-KR" sz="1600" dirty="0" smtClean="0">
                <a:solidFill>
                  <a:schemeClr val="tx1"/>
                </a:solidFill>
              </a:rPr>
              <a:t>Seoul National Univ</a:t>
            </a:r>
            <a:r>
              <a:rPr lang="en-US" altLang="ko-KR" sz="1600" dirty="0">
                <a:solidFill>
                  <a:schemeClr val="tx1"/>
                </a:solidFill>
              </a:rPr>
              <a:t>.</a:t>
            </a:r>
            <a:endParaRPr kumimoji="0" lang="en-US" altLang="ko-KR" sz="1600" dirty="0" smtClean="0">
              <a:solidFill>
                <a:schemeClr val="tx1"/>
              </a:solidFill>
            </a:endParaRPr>
          </a:p>
          <a:p>
            <a:pPr fontAlgn="auto">
              <a:spcBef>
                <a:spcPts val="0"/>
              </a:spcBef>
              <a:spcAft>
                <a:spcPts val="0"/>
              </a:spcAft>
              <a:defRPr/>
            </a:pPr>
            <a:endParaRPr kumimoji="0" lang="en-US" altLang="ko-KR" sz="1600" dirty="0">
              <a:solidFill>
                <a:schemeClr val="tx1"/>
              </a:solidFill>
            </a:endParaRPr>
          </a:p>
          <a:p>
            <a:pPr fontAlgn="auto">
              <a:spcBef>
                <a:spcPts val="0"/>
              </a:spcBef>
              <a:spcAft>
                <a:spcPts val="0"/>
              </a:spcAft>
              <a:defRPr/>
            </a:pPr>
            <a:r>
              <a:rPr lang="en-US" altLang="ko-KR" sz="1600" dirty="0">
                <a:solidFill>
                  <a:schemeClr val="tx1"/>
                </a:solidFill>
              </a:rPr>
              <a:t>▶ </a:t>
            </a:r>
            <a:r>
              <a:rPr kumimoji="0" lang="en-US" altLang="ko-KR" sz="1600" dirty="0" smtClean="0">
                <a:solidFill>
                  <a:schemeClr val="tx1"/>
                </a:solidFill>
              </a:rPr>
              <a:t>Piston-type </a:t>
            </a:r>
            <a:r>
              <a:rPr kumimoji="0" lang="en-US" altLang="ko-KR" sz="1600" dirty="0" err="1" smtClean="0">
                <a:solidFill>
                  <a:schemeClr val="tx1"/>
                </a:solidFill>
              </a:rPr>
              <a:t>wavemaker</a:t>
            </a:r>
            <a:endParaRPr kumimoji="0" lang="en-US" altLang="ko-KR" sz="1600" dirty="0">
              <a:solidFill>
                <a:schemeClr val="tx1"/>
              </a:solidFill>
            </a:endParaRPr>
          </a:p>
          <a:p>
            <a:pPr fontAlgn="auto">
              <a:spcBef>
                <a:spcPts val="0"/>
              </a:spcBef>
              <a:spcAft>
                <a:spcPts val="0"/>
              </a:spcAft>
              <a:defRPr/>
            </a:pPr>
            <a:endParaRPr kumimoji="0" lang="en-US" altLang="ko-KR" sz="1600" dirty="0" smtClean="0">
              <a:solidFill>
                <a:schemeClr val="tx1"/>
              </a:solidFill>
            </a:endParaRPr>
          </a:p>
          <a:p>
            <a:pPr fontAlgn="auto">
              <a:spcBef>
                <a:spcPts val="0"/>
              </a:spcBef>
              <a:spcAft>
                <a:spcPts val="0"/>
              </a:spcAft>
              <a:defRPr/>
            </a:pPr>
            <a:r>
              <a:rPr lang="en-US" altLang="ko-KR" sz="1600" dirty="0">
                <a:solidFill>
                  <a:schemeClr val="tx1"/>
                </a:solidFill>
              </a:rPr>
              <a:t>▶ </a:t>
            </a:r>
            <a:r>
              <a:rPr lang="en-US" altLang="ko-KR" sz="1600" dirty="0" smtClean="0">
                <a:solidFill>
                  <a:schemeClr val="tx1"/>
                </a:solidFill>
              </a:rPr>
              <a:t>Irregular waves</a:t>
            </a:r>
            <a:endParaRPr kumimoji="0" lang="en-US" altLang="ko-KR" sz="1600" dirty="0">
              <a:solidFill>
                <a:schemeClr val="tx1"/>
              </a:solidFill>
            </a:endParaRPr>
          </a:p>
          <a:p>
            <a:pPr fontAlgn="auto">
              <a:spcBef>
                <a:spcPts val="0"/>
              </a:spcBef>
              <a:spcAft>
                <a:spcPts val="0"/>
              </a:spcAft>
              <a:defRPr/>
            </a:pPr>
            <a:endParaRPr kumimoji="0" lang="en-US" altLang="ko-KR" sz="1600" dirty="0" smtClean="0">
              <a:solidFill>
                <a:schemeClr val="tx1"/>
              </a:solidFill>
            </a:endParaRPr>
          </a:p>
          <a:p>
            <a:pPr fontAlgn="auto">
              <a:spcBef>
                <a:spcPts val="0"/>
              </a:spcBef>
              <a:spcAft>
                <a:spcPts val="0"/>
              </a:spcAft>
              <a:defRPr/>
            </a:pPr>
            <a:r>
              <a:rPr lang="en-US" altLang="ko-KR" sz="1600" dirty="0">
                <a:solidFill>
                  <a:schemeClr val="tx1"/>
                </a:solidFill>
              </a:rPr>
              <a:t>▶ </a:t>
            </a:r>
            <a:r>
              <a:rPr kumimoji="0" lang="en-US" altLang="ko-KR" sz="1600" dirty="0" smtClean="0">
                <a:solidFill>
                  <a:schemeClr val="tx1"/>
                </a:solidFill>
              </a:rPr>
              <a:t>35 (L), 1.2 (H), 1.0 (W) m</a:t>
            </a:r>
          </a:p>
          <a:p>
            <a:pPr fontAlgn="auto">
              <a:spcBef>
                <a:spcPts val="0"/>
              </a:spcBef>
              <a:spcAft>
                <a:spcPts val="0"/>
              </a:spcAft>
              <a:defRPr/>
            </a:pPr>
            <a:endParaRPr lang="en-US" altLang="ko-KR" sz="1600" dirty="0">
              <a:solidFill>
                <a:schemeClr val="tx1"/>
              </a:solidFill>
            </a:endParaRPr>
          </a:p>
          <a:p>
            <a:pPr fontAlgn="auto">
              <a:spcBef>
                <a:spcPts val="0"/>
              </a:spcBef>
              <a:spcAft>
                <a:spcPts val="0"/>
              </a:spcAft>
              <a:defRPr/>
            </a:pPr>
            <a:r>
              <a:rPr lang="en-US" altLang="ko-KR" sz="1600" dirty="0" smtClean="0">
                <a:solidFill>
                  <a:schemeClr val="tx1"/>
                </a:solidFill>
              </a:rPr>
              <a:t>▶ Separation of flume:</a:t>
            </a:r>
          </a:p>
          <a:p>
            <a:pPr fontAlgn="auto">
              <a:spcBef>
                <a:spcPts val="0"/>
              </a:spcBef>
              <a:spcAft>
                <a:spcPts val="0"/>
              </a:spcAft>
              <a:defRPr/>
            </a:pPr>
            <a:r>
              <a:rPr kumimoji="0" lang="en-US" altLang="ko-KR" sz="1400" dirty="0">
                <a:solidFill>
                  <a:schemeClr val="tx1"/>
                </a:solidFill>
              </a:rPr>
              <a:t> </a:t>
            </a:r>
            <a:r>
              <a:rPr kumimoji="0" lang="en-US" altLang="ko-KR" sz="1400" dirty="0" smtClean="0">
                <a:solidFill>
                  <a:schemeClr val="tx1"/>
                </a:solidFill>
              </a:rPr>
              <a:t>   - Test section (0.6 m wide)</a:t>
            </a:r>
          </a:p>
          <a:p>
            <a:pPr fontAlgn="auto">
              <a:spcBef>
                <a:spcPts val="0"/>
              </a:spcBef>
              <a:spcAft>
                <a:spcPts val="0"/>
              </a:spcAft>
              <a:defRPr/>
            </a:pPr>
            <a:r>
              <a:rPr lang="en-US" altLang="ko-KR" sz="1400" dirty="0">
                <a:solidFill>
                  <a:schemeClr val="tx1"/>
                </a:solidFill>
              </a:rPr>
              <a:t> </a:t>
            </a:r>
            <a:r>
              <a:rPr lang="en-US" altLang="ko-KR" sz="1400" dirty="0" smtClean="0">
                <a:solidFill>
                  <a:schemeClr val="tx1"/>
                </a:solidFill>
              </a:rPr>
              <a:t>   - Incident</a:t>
            </a:r>
            <a:r>
              <a:rPr lang="ko-KR" altLang="en-US" sz="1400" dirty="0" smtClean="0">
                <a:solidFill>
                  <a:schemeClr val="tx1"/>
                </a:solidFill>
              </a:rPr>
              <a:t> </a:t>
            </a:r>
            <a:r>
              <a:rPr lang="en-US" altLang="ko-KR" sz="1400" dirty="0" smtClean="0">
                <a:solidFill>
                  <a:schemeClr val="tx1"/>
                </a:solidFill>
              </a:rPr>
              <a:t>wave</a:t>
            </a:r>
          </a:p>
          <a:p>
            <a:pPr fontAlgn="auto">
              <a:spcBef>
                <a:spcPts val="0"/>
              </a:spcBef>
              <a:spcAft>
                <a:spcPts val="0"/>
              </a:spcAft>
              <a:defRPr/>
            </a:pPr>
            <a:r>
              <a:rPr lang="en-US" altLang="ko-KR" sz="1400" dirty="0">
                <a:solidFill>
                  <a:schemeClr val="tx1"/>
                </a:solidFill>
              </a:rPr>
              <a:t> </a:t>
            </a:r>
            <a:r>
              <a:rPr lang="en-US" altLang="ko-KR" sz="1400" dirty="0" smtClean="0">
                <a:solidFill>
                  <a:schemeClr val="tx1"/>
                </a:solidFill>
              </a:rPr>
              <a:t>     measurement (0.4 m wide)</a:t>
            </a:r>
            <a:endParaRPr kumimoji="0" lang="en-US" altLang="ko-KR" sz="1400" dirty="0">
              <a:solidFill>
                <a:schemeClr val="tx1"/>
              </a:solidFill>
            </a:endParaRPr>
          </a:p>
        </p:txBody>
      </p:sp>
    </p:spTree>
    <p:extLst>
      <p:ext uri="{BB962C8B-B14F-4D97-AF65-F5344CB8AC3E}">
        <p14:creationId xmlns:p14="http://schemas.microsoft.com/office/powerpoint/2010/main" val="2419330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3469</TotalTime>
  <Words>1953</Words>
  <Application>Microsoft Office PowerPoint</Application>
  <PresentationFormat>화면 슬라이드 쇼(4:3)</PresentationFormat>
  <Paragraphs>314</Paragraphs>
  <Slides>22</Slides>
  <Notes>22</Notes>
  <HiddenSlides>0</HiddenSlides>
  <MMClips>1</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22</vt:i4>
      </vt:variant>
    </vt:vector>
  </HeadingPairs>
  <TitlesOfParts>
    <vt:vector size="24" baseType="lpstr">
      <vt:lpstr>Office 테마</vt:lpstr>
      <vt:lpstr>Equation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Seoul National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ChangHwan Ji</dc:creator>
  <cp:lastModifiedBy>Windows XP</cp:lastModifiedBy>
  <cp:revision>92</cp:revision>
  <dcterms:created xsi:type="dcterms:W3CDTF">2012-02-11T08:04:51Z</dcterms:created>
  <dcterms:modified xsi:type="dcterms:W3CDTF">2012-06-28T04:09:01Z</dcterms:modified>
</cp:coreProperties>
</file>