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368" r:id="rId2"/>
    <p:sldId id="369" r:id="rId3"/>
    <p:sldId id="379" r:id="rId4"/>
    <p:sldId id="370" r:id="rId5"/>
    <p:sldId id="388" r:id="rId6"/>
    <p:sldId id="389" r:id="rId7"/>
    <p:sldId id="390" r:id="rId8"/>
    <p:sldId id="391" r:id="rId9"/>
    <p:sldId id="392" r:id="rId10"/>
    <p:sldId id="393" r:id="rId11"/>
    <p:sldId id="387" r:id="rId12"/>
    <p:sldId id="373" r:id="rId13"/>
    <p:sldId id="374" r:id="rId14"/>
    <p:sldId id="397" r:id="rId15"/>
    <p:sldId id="394" r:id="rId16"/>
    <p:sldId id="396" r:id="rId17"/>
    <p:sldId id="376" r:id="rId18"/>
    <p:sldId id="407" r:id="rId19"/>
    <p:sldId id="400" r:id="rId20"/>
    <p:sldId id="402" r:id="rId21"/>
    <p:sldId id="403" r:id="rId22"/>
    <p:sldId id="284" r:id="rId2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BABABA"/>
    <a:srgbClr val="FF0066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55" autoAdjust="0"/>
    <p:restoredTop sz="98705" autoAdjust="0"/>
  </p:normalViewPr>
  <p:slideViewPr>
    <p:cSldViewPr>
      <p:cViewPr varScale="1">
        <p:scale>
          <a:sx n="81" d="100"/>
          <a:sy n="81" d="100"/>
        </p:scale>
        <p:origin x="-384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EDCD2D57-0BB8-40DD-9EBE-AEAD3EDD57C3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571" tIns="47786" rIns="95571" bIns="477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85B5E266-091A-4276-BF64-9203845496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4157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5E266-091A-4276-BF64-9203845496C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5E266-091A-4276-BF64-9203845496C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5E266-091A-4276-BF64-9203845496C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5E266-091A-4276-BF64-9203845496C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5E266-091A-4276-BF64-9203845496C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5E266-091A-4276-BF64-9203845496C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5E266-091A-4276-BF64-9203845496C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5E266-091A-4276-BF64-9203845496C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5E266-091A-4276-BF64-9203845496C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5E266-091A-4276-BF64-9203845496C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5E266-091A-4276-BF64-9203845496C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5E266-091A-4276-BF64-9203845496C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5E266-091A-4276-BF64-9203845496C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5E266-091A-4276-BF64-9203845496C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5E266-091A-4276-BF64-9203845496C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5E266-091A-4276-BF64-9203845496C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5E266-091A-4276-BF64-9203845496C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5E266-091A-4276-BF64-9203845496C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5E266-091A-4276-BF64-9203845496C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5E266-091A-4276-BF64-9203845496C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7FCA-8881-4EA9-BB7E-FDF5C058D575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54005-7EF6-4FE9-A6EE-A8D859797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7FCA-8881-4EA9-BB7E-FDF5C058D575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54005-7EF6-4FE9-A6EE-A8D859797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7FCA-8881-4EA9-BB7E-FDF5C058D575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54005-7EF6-4FE9-A6EE-A8D859797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7FCA-8881-4EA9-BB7E-FDF5C058D575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54005-7EF6-4FE9-A6EE-A8D859797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7FCA-8881-4EA9-BB7E-FDF5C058D575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54005-7EF6-4FE9-A6EE-A8D859797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7FCA-8881-4EA9-BB7E-FDF5C058D575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54005-7EF6-4FE9-A6EE-A8D859797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7FCA-8881-4EA9-BB7E-FDF5C058D575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54005-7EF6-4FE9-A6EE-A8D859797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7FCA-8881-4EA9-BB7E-FDF5C058D575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54005-7EF6-4FE9-A6EE-A8D859797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7FCA-8881-4EA9-BB7E-FDF5C058D575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54005-7EF6-4FE9-A6EE-A8D859797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7FCA-8881-4EA9-BB7E-FDF5C058D575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54005-7EF6-4FE9-A6EE-A8D859797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7FCA-8881-4EA9-BB7E-FDF5C058D575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8A54005-7EF6-4FE9-A6EE-A8D859797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667FCA-8881-4EA9-BB7E-FDF5C058D575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A54005-7EF6-4FE9-A6EE-A8D859797E3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jaak\Desktop\Field_AC\ICCE_meeting_2012\presentation\River_RiverCSOs.avi" TargetMode="External"/><Relationship Id="rId6" Type="http://schemas.openxmlformats.org/officeDocument/2006/relationships/image" Target="../media/image39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emf"/><Relationship Id="rId5" Type="http://schemas.openxmlformats.org/officeDocument/2006/relationships/image" Target="../media/image45.png"/><Relationship Id="rId10" Type="http://schemas.openxmlformats.org/officeDocument/2006/relationships/image" Target="../media/image3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1">
                <a:lumMod val="5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6200" y="990600"/>
            <a:ext cx="8991600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52400" y="1981200"/>
            <a:ext cx="8763000" cy="126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400" b="1" cap="small" dirty="0" smtClean="0">
                <a:solidFill>
                  <a:schemeClr val="accent1">
                    <a:lumMod val="50000"/>
                  </a:schemeClr>
                </a:solidFill>
              </a:rPr>
              <a:t>Incorporation of Continental and Urban Run-off into a Coastal Circulation Model: Application to the Catalan Coast</a:t>
            </a:r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8251" y="1889097"/>
            <a:ext cx="2576909" cy="1073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7316" y="1143000"/>
            <a:ext cx="1789044" cy="592622"/>
          </a:xfrm>
          <a:prstGeom prst="rect">
            <a:avLst/>
          </a:prstGeom>
          <a:noFill/>
        </p:spPr>
      </p:pic>
      <p:cxnSp>
        <p:nvCxnSpPr>
          <p:cNvPr id="21" name="Straight Connector 20"/>
          <p:cNvCxnSpPr/>
          <p:nvPr/>
        </p:nvCxnSpPr>
        <p:spPr>
          <a:xfrm>
            <a:off x="228600" y="1950720"/>
            <a:ext cx="8869680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323816" y="3048000"/>
            <a:ext cx="8667784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2000" b="1" cap="small" dirty="0" smtClean="0">
              <a:solidFill>
                <a:schemeClr val="bg1"/>
              </a:solidFill>
            </a:endParaRP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2000" b="1" cap="small" dirty="0" smtClean="0">
              <a:solidFill>
                <a:schemeClr val="bg1"/>
              </a:solidFill>
            </a:endParaRP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2000" b="1" cap="small" dirty="0" smtClean="0">
              <a:solidFill>
                <a:schemeClr val="bg1"/>
              </a:solidFill>
            </a:endParaRP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2000" b="1" cap="small" dirty="0" smtClean="0">
              <a:solidFill>
                <a:schemeClr val="bg1"/>
              </a:solidFill>
            </a:endParaRP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2000" b="1" cap="small" dirty="0" smtClean="0">
              <a:solidFill>
                <a:schemeClr val="bg1"/>
              </a:solidFill>
            </a:endParaRP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2000" b="1" cap="small" dirty="0" smtClean="0">
              <a:solidFill>
                <a:schemeClr val="bg1"/>
              </a:solidFill>
            </a:endParaRP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2000" b="1" cap="small" dirty="0" smtClean="0">
              <a:solidFill>
                <a:schemeClr val="bg1"/>
              </a:solidFill>
            </a:endParaRP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2000" b="1" cap="small" dirty="0" smtClean="0">
              <a:solidFill>
                <a:schemeClr val="bg1"/>
              </a:solidFill>
            </a:endParaRP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2000" b="1" cap="small" dirty="0" smtClean="0">
              <a:solidFill>
                <a:schemeClr val="bg1"/>
              </a:solidFill>
            </a:endParaRP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2000" b="1" cap="small" dirty="0" smtClean="0">
              <a:solidFill>
                <a:schemeClr val="bg1"/>
              </a:solidFill>
            </a:endParaRP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2000" b="1" cap="small" dirty="0" smtClean="0">
              <a:solidFill>
                <a:schemeClr val="bg1"/>
              </a:solidFill>
            </a:endParaRP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2000" b="1" cap="small" dirty="0" smtClean="0">
              <a:solidFill>
                <a:schemeClr val="bg1"/>
              </a:solidFill>
            </a:endParaRP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2000" b="1" cap="small" dirty="0" smtClean="0">
              <a:solidFill>
                <a:schemeClr val="bg1"/>
              </a:solidFill>
            </a:endParaRP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2000" b="1" cap="small" dirty="0" smtClean="0">
              <a:solidFill>
                <a:schemeClr val="bg1"/>
              </a:solidFill>
            </a:endParaRP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2000" b="1" cap="small" dirty="0" smtClean="0">
              <a:solidFill>
                <a:schemeClr val="bg1"/>
              </a:solidFill>
            </a:endParaRP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2000" b="1" cap="small" dirty="0" smtClean="0">
              <a:solidFill>
                <a:schemeClr val="bg1"/>
              </a:solidFill>
            </a:endParaRP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2000" b="1" cap="small" dirty="0" smtClean="0">
              <a:solidFill>
                <a:schemeClr val="bg1"/>
              </a:solidFill>
            </a:endParaRP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2000" b="1" cap="small" dirty="0" smtClean="0">
              <a:solidFill>
                <a:schemeClr val="bg1"/>
              </a:solidFill>
            </a:endParaRP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2000" b="1" cap="small" dirty="0" smtClean="0">
              <a:solidFill>
                <a:schemeClr val="bg1"/>
              </a:solidFill>
            </a:endParaRP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2000" b="1" cap="small" dirty="0" smtClean="0">
              <a:solidFill>
                <a:schemeClr val="bg1"/>
              </a:solidFill>
            </a:endParaRP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2000" b="1" cap="small" dirty="0" smtClean="0">
              <a:solidFill>
                <a:schemeClr val="bg1"/>
              </a:solidFill>
            </a:endParaRP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2000" b="1" cap="small" dirty="0" smtClean="0">
              <a:solidFill>
                <a:schemeClr val="bg1"/>
              </a:solidFill>
            </a:endParaRP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2000" b="1" cap="small" dirty="0" smtClean="0">
              <a:solidFill>
                <a:schemeClr val="bg1"/>
              </a:solidFill>
            </a:endParaRP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2000" b="1" cap="small" dirty="0" smtClean="0">
              <a:solidFill>
                <a:schemeClr val="bg1"/>
              </a:solidFill>
            </a:endParaRP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2000" b="1" cap="small" dirty="0" smtClean="0">
              <a:solidFill>
                <a:schemeClr val="bg1"/>
              </a:solidFill>
            </a:endParaRP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2000" b="1" cap="small" dirty="0" smtClean="0">
              <a:solidFill>
                <a:schemeClr val="bg1"/>
              </a:solidFill>
            </a:endParaRP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2000" b="1" cap="small" dirty="0" smtClean="0">
              <a:solidFill>
                <a:schemeClr val="bg1"/>
              </a:solidFill>
            </a:endParaRP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600" b="1" cap="small" dirty="0" smtClean="0">
                <a:solidFill>
                  <a:schemeClr val="bg1"/>
                </a:solidFill>
              </a:rPr>
              <a:t>M. Liste, M. Grifoll, I. Keupers, J. Monbaliu, M. Espino</a:t>
            </a:r>
            <a:endParaRPr lang="en-GB" sz="1600" b="1" cap="small" baseline="30000" dirty="0" smtClean="0">
              <a:solidFill>
                <a:schemeClr val="bg1"/>
              </a:solidFill>
            </a:endParaRPr>
          </a:p>
        </p:txBody>
      </p:sp>
      <p:pic>
        <p:nvPicPr>
          <p:cNvPr id="29" name="Picture 2" descr="icce2012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76"/>
            <a:ext cx="2438095" cy="609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152400" y="25337"/>
            <a:ext cx="8940597" cy="6781812"/>
            <a:chOff x="152400" y="25337"/>
            <a:chExt cx="8940597" cy="6781812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152400" y="762000"/>
              <a:ext cx="33528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2400" y="25337"/>
              <a:ext cx="1298835" cy="431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 descr="icce2012&quot;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67600" y="6400800"/>
              <a:ext cx="1625397" cy="406349"/>
            </a:xfrm>
            <a:prstGeom prst="rect">
              <a:avLst/>
            </a:prstGeom>
            <a:noFill/>
          </p:spPr>
        </p:pic>
      </p:grpSp>
      <p:sp>
        <p:nvSpPr>
          <p:cNvPr id="6" name="Rectangle 5"/>
          <p:cNvSpPr/>
          <p:nvPr/>
        </p:nvSpPr>
        <p:spPr>
          <a:xfrm>
            <a:off x="152400" y="253425"/>
            <a:ext cx="693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GB" sz="3200" b="1" cap="small" dirty="0" smtClean="0"/>
              <a:t>2. Numerical Model and Initialization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" y="986135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</a:rPr>
              <a:t>2.2 </a:t>
            </a:r>
            <a:r>
              <a:rPr lang="es-ES" sz="2400" b="1" dirty="0" err="1" smtClean="0">
                <a:solidFill>
                  <a:srgbClr val="C00000"/>
                </a:solidFill>
              </a:rPr>
              <a:t>Model</a:t>
            </a:r>
            <a:r>
              <a:rPr lang="es-ES" sz="2400" b="1" dirty="0" smtClean="0">
                <a:solidFill>
                  <a:srgbClr val="C00000"/>
                </a:solidFill>
              </a:rPr>
              <a:t> </a:t>
            </a:r>
            <a:r>
              <a:rPr lang="es-ES" sz="2400" b="1" dirty="0" err="1" smtClean="0">
                <a:solidFill>
                  <a:srgbClr val="C00000"/>
                </a:solidFill>
              </a:rPr>
              <a:t>Setup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457200" y="1600200"/>
            <a:ext cx="419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 smtClean="0"/>
              <a:t>  </a:t>
            </a:r>
            <a:r>
              <a:rPr lang="en-US" sz="2000" b="1" i="1" u="sng" dirty="0" smtClean="0"/>
              <a:t>2.2.3. Forcing</a:t>
            </a:r>
          </a:p>
        </p:txBody>
      </p:sp>
      <p:pic>
        <p:nvPicPr>
          <p:cNvPr id="12" name="Picture 2" descr="netCDF (2)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23" y="3810000"/>
            <a:ext cx="406617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04800" y="6214646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FF0000"/>
                </a:solidFill>
              </a:rPr>
              <a:t>Accumulate Rainfall per hour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50292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 dirty="0" smtClean="0">
                <a:solidFill>
                  <a:srgbClr val="FF0000"/>
                </a:solidFill>
              </a:rPr>
              <a:t>Flow temporal series (m</a:t>
            </a:r>
            <a:r>
              <a:rPr lang="en-US" sz="1600" b="1" i="1" baseline="30000" dirty="0" smtClean="0">
                <a:solidFill>
                  <a:srgbClr val="FF0000"/>
                </a:solidFill>
              </a:rPr>
              <a:t>3</a:t>
            </a:r>
            <a:r>
              <a:rPr lang="en-US" sz="1600" b="1" i="1" dirty="0" smtClean="0">
                <a:solidFill>
                  <a:srgbClr val="FF0000"/>
                </a:solidFill>
              </a:rPr>
              <a:t>/h)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3471446"/>
            <a:ext cx="3429000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7A37"/>
                </a:solidFill>
              </a:rPr>
              <a:t>CALIOPE </a:t>
            </a:r>
            <a:r>
              <a:rPr lang="en-US" sz="1600" b="1" i="1" dirty="0">
                <a:solidFill>
                  <a:srgbClr val="007A37"/>
                </a:solidFill>
              </a:rPr>
              <a:t>air quality </a:t>
            </a:r>
            <a:r>
              <a:rPr lang="en-US" sz="1600" b="1" i="1" dirty="0" smtClean="0">
                <a:solidFill>
                  <a:srgbClr val="007A37"/>
                </a:solidFill>
              </a:rPr>
              <a:t>Model (BSC)</a:t>
            </a:r>
            <a:endParaRPr lang="en-US" sz="1600" b="1" i="1" dirty="0">
              <a:solidFill>
                <a:srgbClr val="007A37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2400" y="5715000"/>
            <a:ext cx="3429000" cy="108491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 err="1" smtClean="0">
                <a:solidFill>
                  <a:srgbClr val="007A37"/>
                </a:solidFill>
              </a:rPr>
              <a:t>River</a:t>
            </a:r>
            <a:r>
              <a:rPr lang="es-ES" sz="1600" b="1" i="1" dirty="0" smtClean="0">
                <a:solidFill>
                  <a:srgbClr val="007A37"/>
                </a:solidFill>
              </a:rPr>
              <a:t> </a:t>
            </a:r>
            <a:r>
              <a:rPr lang="es-ES" sz="1600" b="1" i="1" dirty="0" err="1" smtClean="0">
                <a:solidFill>
                  <a:srgbClr val="007A37"/>
                </a:solidFill>
              </a:rPr>
              <a:t>basin</a:t>
            </a:r>
            <a:r>
              <a:rPr lang="es-ES" sz="1600" b="1" i="1" dirty="0" smtClean="0">
                <a:solidFill>
                  <a:srgbClr val="007A37"/>
                </a:solidFill>
              </a:rPr>
              <a:t> </a:t>
            </a:r>
            <a:r>
              <a:rPr lang="es-ES" sz="1600" b="1" i="1" dirty="0" err="1" smtClean="0">
                <a:solidFill>
                  <a:srgbClr val="007A37"/>
                </a:solidFill>
              </a:rPr>
              <a:t>Rainfall</a:t>
            </a:r>
            <a:r>
              <a:rPr lang="es-ES" sz="1600" b="1" i="1" dirty="0" smtClean="0">
                <a:solidFill>
                  <a:srgbClr val="007A37"/>
                </a:solidFill>
              </a:rPr>
              <a:t> – </a:t>
            </a:r>
            <a:r>
              <a:rPr lang="es-ES" sz="1600" b="1" i="1" dirty="0" err="1" smtClean="0">
                <a:solidFill>
                  <a:srgbClr val="007A37"/>
                </a:solidFill>
              </a:rPr>
              <a:t>runoff</a:t>
            </a:r>
            <a:r>
              <a:rPr lang="es-ES" sz="1600" b="1" i="1" dirty="0" smtClean="0">
                <a:solidFill>
                  <a:srgbClr val="007A37"/>
                </a:solidFill>
              </a:rPr>
              <a:t> </a:t>
            </a:r>
            <a:r>
              <a:rPr lang="es-ES" sz="1600" b="1" i="1" dirty="0" err="1" smtClean="0">
                <a:solidFill>
                  <a:srgbClr val="007A37"/>
                </a:solidFill>
              </a:rPr>
              <a:t>Model</a:t>
            </a:r>
            <a:r>
              <a:rPr lang="es-ES" sz="1600" b="1" i="1" dirty="0" smtClean="0">
                <a:solidFill>
                  <a:srgbClr val="007A37"/>
                </a:solidFill>
              </a:rPr>
              <a:t> (KUL)</a:t>
            </a:r>
          </a:p>
          <a:p>
            <a:pPr algn="ctr"/>
            <a:endParaRPr lang="es-ES" sz="1600" b="1" i="1" dirty="0" smtClean="0">
              <a:solidFill>
                <a:srgbClr val="007A37"/>
              </a:solidFill>
            </a:endParaRPr>
          </a:p>
          <a:p>
            <a:pPr algn="ctr"/>
            <a:r>
              <a:rPr lang="es-ES" sz="1600" b="1" i="1" dirty="0" err="1" smtClean="0">
                <a:solidFill>
                  <a:srgbClr val="007A37"/>
                </a:solidFill>
              </a:rPr>
              <a:t>Combined</a:t>
            </a:r>
            <a:r>
              <a:rPr lang="es-ES" sz="1600" b="1" i="1" dirty="0" smtClean="0">
                <a:solidFill>
                  <a:srgbClr val="007A37"/>
                </a:solidFill>
              </a:rPr>
              <a:t> </a:t>
            </a:r>
            <a:r>
              <a:rPr lang="es-ES" sz="1600" b="1" i="1" dirty="0" err="1" smtClean="0">
                <a:solidFill>
                  <a:srgbClr val="007A37"/>
                </a:solidFill>
              </a:rPr>
              <a:t>Serwer</a:t>
            </a:r>
            <a:r>
              <a:rPr lang="es-ES" sz="1600" b="1" i="1" dirty="0" smtClean="0">
                <a:solidFill>
                  <a:srgbClr val="007A37"/>
                </a:solidFill>
              </a:rPr>
              <a:t> </a:t>
            </a:r>
            <a:r>
              <a:rPr lang="es-ES" sz="1600" b="1" i="1" dirty="0" err="1" smtClean="0">
                <a:solidFill>
                  <a:srgbClr val="007A37"/>
                </a:solidFill>
              </a:rPr>
              <a:t>Overflow</a:t>
            </a:r>
            <a:r>
              <a:rPr lang="es-ES" sz="1600" b="1" i="1" dirty="0" smtClean="0">
                <a:solidFill>
                  <a:srgbClr val="007A37"/>
                </a:solidFill>
              </a:rPr>
              <a:t> </a:t>
            </a:r>
            <a:r>
              <a:rPr lang="es-ES" sz="1600" b="1" i="1" dirty="0" err="1" smtClean="0">
                <a:solidFill>
                  <a:srgbClr val="007A37"/>
                </a:solidFill>
              </a:rPr>
              <a:t>Model</a:t>
            </a:r>
            <a:r>
              <a:rPr lang="es-ES" sz="1600" b="1" i="1" dirty="0" smtClean="0">
                <a:solidFill>
                  <a:srgbClr val="007A37"/>
                </a:solidFill>
              </a:rPr>
              <a:t> (KUL)</a:t>
            </a:r>
          </a:p>
          <a:p>
            <a:pPr algn="ctr">
              <a:lnSpc>
                <a:spcPct val="150000"/>
              </a:lnSpc>
            </a:pPr>
            <a:r>
              <a:rPr lang="en-US" sz="1100" b="1" i="1" dirty="0" smtClean="0"/>
              <a:t>(Keupers et al., 2011)</a:t>
            </a:r>
            <a:endParaRPr lang="en-US" sz="1100" b="1" i="1" dirty="0">
              <a:solidFill>
                <a:srgbClr val="007A37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1981200" y="6019800"/>
            <a:ext cx="152400" cy="2286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181600" y="4016514"/>
            <a:ext cx="31242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 dirty="0" smtClean="0">
                <a:solidFill>
                  <a:srgbClr val="FF0000"/>
                </a:solidFill>
              </a:rPr>
              <a:t>  River runoff  into the Coastal model</a:t>
            </a:r>
          </a:p>
          <a:p>
            <a:pPr algn="ctr">
              <a:spcBef>
                <a:spcPct val="50000"/>
              </a:spcBef>
            </a:pPr>
            <a:r>
              <a:rPr lang="en-US" sz="1600" b="1" i="1" dirty="0" smtClean="0">
                <a:solidFill>
                  <a:srgbClr val="FF0000"/>
                </a:solidFill>
              </a:rPr>
              <a:t>CSOs into the Coastal model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 rot="-5400000">
            <a:off x="3625596" y="6292596"/>
            <a:ext cx="228600" cy="29260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rot="10800000">
            <a:off x="6705600" y="5410200"/>
            <a:ext cx="152400" cy="2286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 rot="10800000">
            <a:off x="6705600" y="4800600"/>
            <a:ext cx="152400" cy="2286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762000" y="2123182"/>
            <a:ext cx="510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b="1" i="1" u="sng" dirty="0" smtClean="0"/>
              <a:t>c) Land forcing</a:t>
            </a:r>
          </a:p>
        </p:txBody>
      </p:sp>
      <p:sp>
        <p:nvSpPr>
          <p:cNvPr id="31" name="Down Arrow 30"/>
          <p:cNvSpPr/>
          <p:nvPr/>
        </p:nvSpPr>
        <p:spPr>
          <a:xfrm rot="10800000">
            <a:off x="6705600" y="3733800"/>
            <a:ext cx="152400" cy="2286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" descr="C:\Users\jaak\Desktop\Field_AC\ROMS\Llobregat_Besos\RESULTS\Plot_Coast_Bathymetry_m_map\Coast_Bathymetry_Grey.png"/>
          <p:cNvPicPr>
            <a:picLocks noChangeAspect="1" noChangeArrowheads="1"/>
          </p:cNvPicPr>
          <p:nvPr/>
        </p:nvPicPr>
        <p:blipFill>
          <a:blip r:embed="rId6" cstate="print"/>
          <a:srcRect l="25001" t="8008" r="28333" b="10311"/>
          <a:stretch>
            <a:fillRect/>
          </a:stretch>
        </p:blipFill>
        <p:spPr bwMode="auto">
          <a:xfrm>
            <a:off x="5181600" y="1"/>
            <a:ext cx="4002220" cy="3644901"/>
          </a:xfrm>
          <a:prstGeom prst="rect">
            <a:avLst/>
          </a:prstGeom>
          <a:noFill/>
        </p:spPr>
      </p:pic>
      <p:sp>
        <p:nvSpPr>
          <p:cNvPr id="39" name="Oval 38"/>
          <p:cNvSpPr/>
          <p:nvPr/>
        </p:nvSpPr>
        <p:spPr>
          <a:xfrm>
            <a:off x="6781800" y="5334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48400" y="13716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685800" y="2983468"/>
            <a:ext cx="510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i="1" dirty="0" smtClean="0"/>
              <a:t>-CSOs: </a:t>
            </a:r>
            <a:r>
              <a:rPr lang="en-US" b="1" i="1" dirty="0" err="1" smtClean="0">
                <a:solidFill>
                  <a:srgbClr val="FF0000"/>
                </a:solidFill>
              </a:rPr>
              <a:t>Ginebra</a:t>
            </a:r>
            <a:r>
              <a:rPr lang="en-US" b="1" i="1" dirty="0" smtClean="0">
                <a:solidFill>
                  <a:srgbClr val="FF0000"/>
                </a:solidFill>
              </a:rPr>
              <a:t>, </a:t>
            </a:r>
            <a:r>
              <a:rPr lang="en-US" b="1" i="1" dirty="0" err="1" smtClean="0">
                <a:solidFill>
                  <a:srgbClr val="FF0000"/>
                </a:solidFill>
              </a:rPr>
              <a:t>Bogatell</a:t>
            </a:r>
            <a:r>
              <a:rPr lang="en-US" b="1" i="1" dirty="0" smtClean="0">
                <a:solidFill>
                  <a:srgbClr val="FF0000"/>
                </a:solidFill>
              </a:rPr>
              <a:t>, </a:t>
            </a:r>
            <a:r>
              <a:rPr lang="en-US" b="1" i="1" dirty="0" err="1" smtClean="0">
                <a:solidFill>
                  <a:srgbClr val="FF0000"/>
                </a:solidFill>
              </a:rPr>
              <a:t>Bac</a:t>
            </a:r>
            <a:r>
              <a:rPr lang="en-US" b="1" i="1" dirty="0" smtClean="0">
                <a:solidFill>
                  <a:srgbClr val="FF0000"/>
                </a:solidFill>
              </a:rPr>
              <a:t> de </a:t>
            </a:r>
            <a:r>
              <a:rPr lang="en-US" b="1" i="1" dirty="0" err="1" smtClean="0">
                <a:solidFill>
                  <a:srgbClr val="FF0000"/>
                </a:solidFill>
              </a:rPr>
              <a:t>Roda</a:t>
            </a:r>
            <a:r>
              <a:rPr lang="en-US" b="1" i="1" dirty="0" smtClean="0">
                <a:solidFill>
                  <a:srgbClr val="FF0000"/>
                </a:solidFill>
              </a:rPr>
              <a:t> and Prim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" name="Text Box 20"/>
          <p:cNvSpPr txBox="1">
            <a:spLocks noChangeArrowheads="1"/>
          </p:cNvSpPr>
          <p:nvPr/>
        </p:nvSpPr>
        <p:spPr bwMode="auto">
          <a:xfrm>
            <a:off x="685800" y="2590800"/>
            <a:ext cx="510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i="1" dirty="0" smtClean="0"/>
              <a:t>-Rivers: </a:t>
            </a:r>
            <a:r>
              <a:rPr lang="en-US" b="1" i="1" dirty="0" err="1" smtClean="0">
                <a:solidFill>
                  <a:srgbClr val="FF0000"/>
                </a:solidFill>
              </a:rPr>
              <a:t>Llobregat</a:t>
            </a:r>
            <a:r>
              <a:rPr lang="en-US" b="1" i="1" dirty="0" smtClean="0">
                <a:solidFill>
                  <a:srgbClr val="FF0000"/>
                </a:solidFill>
              </a:rPr>
              <a:t>, </a:t>
            </a:r>
            <a:r>
              <a:rPr lang="en-US" b="1" i="1" dirty="0" err="1" smtClean="0">
                <a:solidFill>
                  <a:srgbClr val="FF0000"/>
                </a:solidFill>
              </a:rPr>
              <a:t>Besòs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181600" y="0"/>
            <a:ext cx="3962400" cy="3672468"/>
            <a:chOff x="5181600" y="0"/>
            <a:chExt cx="3962400" cy="3672468"/>
          </a:xfrm>
        </p:grpSpPr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7" cstate="screen"/>
            <a:srcRect l="17668" t="20833" r="1846"/>
            <a:stretch>
              <a:fillRect/>
            </a:stretch>
          </p:blipFill>
          <p:spPr bwMode="auto">
            <a:xfrm>
              <a:off x="5181600" y="0"/>
              <a:ext cx="3962400" cy="367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Oval 45"/>
            <p:cNvSpPr/>
            <p:nvPr/>
          </p:nvSpPr>
          <p:spPr>
            <a:xfrm>
              <a:off x="6172200" y="685800"/>
              <a:ext cx="1981200" cy="2209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7" name="Picture 3" descr="C:\Users\jaak\Desktop\Field_AC\ROMS\Llobregat_Besos\Predicted_Rainfall\CSOs_runoff.png"/>
          <p:cNvPicPr>
            <a:picLocks noChangeAspect="1" noChangeArrowheads="1"/>
          </p:cNvPicPr>
          <p:nvPr/>
        </p:nvPicPr>
        <p:blipFill>
          <a:blip r:embed="rId8" cstate="print"/>
          <a:srcRect l="6250" t="5556" r="6250" b="4167"/>
          <a:stretch>
            <a:fillRect/>
          </a:stretch>
        </p:blipFill>
        <p:spPr bwMode="auto">
          <a:xfrm>
            <a:off x="4493414" y="0"/>
            <a:ext cx="4726786" cy="3657600"/>
          </a:xfrm>
          <a:prstGeom prst="rect">
            <a:avLst/>
          </a:prstGeom>
          <a:noFill/>
        </p:spPr>
      </p:pic>
      <p:pic>
        <p:nvPicPr>
          <p:cNvPr id="48" name="Picture 2" descr="C:\Users\jaak\Desktop\Field_AC\ROMS\Llobregat_Besos\Predicted_Rainfall\Llobregat_Besos_runoff.png"/>
          <p:cNvPicPr>
            <a:picLocks noChangeAspect="1" noChangeArrowheads="1"/>
          </p:cNvPicPr>
          <p:nvPr/>
        </p:nvPicPr>
        <p:blipFill>
          <a:blip r:embed="rId9" cstate="print"/>
          <a:srcRect l="5208" t="5556" r="7292" b="4167"/>
          <a:stretch>
            <a:fillRect/>
          </a:stretch>
        </p:blipFill>
        <p:spPr bwMode="auto">
          <a:xfrm>
            <a:off x="4591890" y="0"/>
            <a:ext cx="462831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  <p:bldP spid="17" grpId="0" animBg="1"/>
      <p:bldP spid="18" grpId="0" animBg="1"/>
      <p:bldP spid="22" grpId="0" animBg="1"/>
      <p:bldP spid="25" grpId="0" animBg="1"/>
      <p:bldP spid="26" grpId="0" animBg="1"/>
      <p:bldP spid="29" grpId="0" animBg="1"/>
      <p:bldP spid="31" grpId="0" animBg="1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152400" y="25337"/>
            <a:ext cx="8940597" cy="6781812"/>
            <a:chOff x="152400" y="25337"/>
            <a:chExt cx="8940597" cy="6781812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152400" y="762000"/>
              <a:ext cx="33528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2400" y="25337"/>
              <a:ext cx="1298835" cy="431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 descr="icce2012&quot;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67600" y="6400800"/>
              <a:ext cx="1625397" cy="406349"/>
            </a:xfrm>
            <a:prstGeom prst="rect">
              <a:avLst/>
            </a:prstGeom>
            <a:noFill/>
          </p:spPr>
        </p:pic>
      </p:grpSp>
      <p:sp>
        <p:nvSpPr>
          <p:cNvPr id="6" name="Rectangle 5"/>
          <p:cNvSpPr/>
          <p:nvPr/>
        </p:nvSpPr>
        <p:spPr>
          <a:xfrm>
            <a:off x="152400" y="253425"/>
            <a:ext cx="693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GB" sz="3200" b="1" cap="small" dirty="0" smtClean="0"/>
              <a:t>3. Validation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90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</a:rPr>
              <a:t>    3.1 </a:t>
            </a:r>
            <a:r>
              <a:rPr lang="es-ES" sz="2400" b="1" dirty="0" err="1" smtClean="0">
                <a:solidFill>
                  <a:srgbClr val="C00000"/>
                </a:solidFill>
              </a:rPr>
              <a:t>Field</a:t>
            </a:r>
            <a:r>
              <a:rPr lang="es-ES" sz="2400" b="1" dirty="0" smtClean="0">
                <a:solidFill>
                  <a:srgbClr val="C00000"/>
                </a:solidFill>
              </a:rPr>
              <a:t> </a:t>
            </a:r>
            <a:r>
              <a:rPr lang="es-ES" sz="2400" b="1" dirty="0" err="1" smtClean="0">
                <a:solidFill>
                  <a:srgbClr val="C00000"/>
                </a:solidFill>
              </a:rPr>
              <a:t>Campaign</a:t>
            </a:r>
            <a:r>
              <a:rPr lang="es-ES" sz="2400" b="1" dirty="0" smtClean="0">
                <a:solidFill>
                  <a:srgbClr val="C00000"/>
                </a:solidFill>
              </a:rPr>
              <a:t> </a:t>
            </a:r>
            <a:r>
              <a:rPr lang="es-ES" sz="2400" b="1" i="1" dirty="0" smtClean="0"/>
              <a:t>    </a:t>
            </a:r>
            <a:r>
              <a:rPr lang="es-ES" b="1" i="1" dirty="0" smtClean="0"/>
              <a:t>CTD, Currents and </a:t>
            </a:r>
            <a:r>
              <a:rPr lang="es-ES" b="1" i="1" dirty="0" err="1" smtClean="0"/>
              <a:t>Waves</a:t>
            </a:r>
            <a:r>
              <a:rPr lang="es-ES" b="1" i="1" dirty="0" smtClean="0"/>
              <a:t> </a:t>
            </a:r>
            <a:r>
              <a:rPr lang="es-ES" b="1" i="1" dirty="0" err="1" smtClean="0"/>
              <a:t>measurements</a:t>
            </a:r>
            <a:r>
              <a:rPr lang="es-ES" b="1" i="1" dirty="0" smtClean="0"/>
              <a:t> in </a:t>
            </a:r>
            <a:r>
              <a:rPr lang="es-ES" b="1" i="1" dirty="0" err="1" smtClean="0"/>
              <a:t>the</a:t>
            </a:r>
            <a:r>
              <a:rPr lang="es-ES" b="1" i="1" dirty="0" smtClean="0"/>
              <a:t> </a:t>
            </a:r>
            <a:r>
              <a:rPr lang="es-ES" b="1" i="1" dirty="0" err="1" smtClean="0">
                <a:solidFill>
                  <a:srgbClr val="FF0000"/>
                </a:solidFill>
              </a:rPr>
              <a:t>Besòs</a:t>
            </a:r>
            <a:r>
              <a:rPr lang="es-ES" b="1" i="1" dirty="0" smtClean="0">
                <a:solidFill>
                  <a:srgbClr val="FF0000"/>
                </a:solidFill>
              </a:rPr>
              <a:t> </a:t>
            </a:r>
            <a:r>
              <a:rPr lang="es-ES" b="1" i="1" dirty="0" err="1" smtClean="0">
                <a:solidFill>
                  <a:srgbClr val="FF0000"/>
                </a:solidFill>
              </a:rPr>
              <a:t>River</a:t>
            </a:r>
            <a:r>
              <a:rPr lang="es-ES" b="1" i="1" dirty="0" smtClean="0">
                <a:solidFill>
                  <a:srgbClr val="FF0000"/>
                </a:solidFill>
              </a:rPr>
              <a:t> </a:t>
            </a:r>
            <a:r>
              <a:rPr lang="es-ES" b="1" i="1" dirty="0" err="1" smtClean="0">
                <a:solidFill>
                  <a:srgbClr val="FF0000"/>
                </a:solidFill>
              </a:rPr>
              <a:t>area</a:t>
            </a:r>
            <a:r>
              <a:rPr lang="es-ES" b="1" i="1" dirty="0" smtClean="0">
                <a:solidFill>
                  <a:srgbClr val="FF0000"/>
                </a:solidFill>
              </a:rPr>
              <a:t> </a:t>
            </a:r>
            <a:endParaRPr lang="en-US" b="1" i="1" dirty="0" smtClean="0">
              <a:solidFill>
                <a:srgbClr val="FF000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04800" y="1531203"/>
            <a:ext cx="8839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  43 CTD profile measurements during a </a:t>
            </a:r>
            <a:r>
              <a:rPr lang="en-US" i="1" dirty="0" smtClean="0">
                <a:solidFill>
                  <a:srgbClr val="FF0000"/>
                </a:solidFill>
              </a:rPr>
              <a:t>‘storm' period</a:t>
            </a:r>
            <a:r>
              <a:rPr lang="en-US" dirty="0" smtClean="0"/>
              <a:t>, corresponding to   </a:t>
            </a:r>
            <a:r>
              <a:rPr lang="en-US" b="1" i="1" dirty="0" smtClean="0">
                <a:solidFill>
                  <a:srgbClr val="FF0000"/>
                </a:solidFill>
              </a:rPr>
              <a:t>17/Mar/2011</a:t>
            </a:r>
            <a:r>
              <a:rPr lang="en-US" i="1" dirty="0" smtClean="0">
                <a:solidFill>
                  <a:srgbClr val="FF0000"/>
                </a:solidFill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  42 CTD profile measurements during a </a:t>
            </a:r>
            <a:r>
              <a:rPr lang="en-US" i="1" dirty="0" smtClean="0">
                <a:solidFill>
                  <a:srgbClr val="FF0000"/>
                </a:solidFill>
              </a:rPr>
              <a:t>'normal' </a:t>
            </a:r>
            <a:r>
              <a:rPr lang="en-US" dirty="0" smtClean="0"/>
              <a:t>(i.e., dry) period, corresponding to  </a:t>
            </a:r>
            <a:r>
              <a:rPr lang="en-US" b="1" i="1" dirty="0" smtClean="0">
                <a:solidFill>
                  <a:srgbClr val="FF0000"/>
                </a:solidFill>
              </a:rPr>
              <a:t>11/Apr/2011 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5" cstate="email"/>
          <a:srcRect l="50007"/>
          <a:stretch>
            <a:fillRect/>
          </a:stretch>
        </p:blipFill>
        <p:spPr bwMode="auto">
          <a:xfrm>
            <a:off x="228600" y="2723322"/>
            <a:ext cx="3733800" cy="405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 descr="http://www.xiom.cat/images/direccional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14800" y="4419600"/>
            <a:ext cx="1641230" cy="1905000"/>
          </a:xfrm>
          <a:prstGeom prst="rect">
            <a:avLst/>
          </a:prstGeom>
          <a:noFill/>
        </p:spPr>
      </p:pic>
      <p:pic>
        <p:nvPicPr>
          <p:cNvPr id="15" name="Picture 4" descr="http://sky.ccny.cuny.edu/cw/Fieldtrips/Trips/CALIPSO/fIMG_068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62800" y="2514600"/>
            <a:ext cx="1905000" cy="1847850"/>
          </a:xfrm>
          <a:prstGeom prst="rect">
            <a:avLst/>
          </a:prstGeom>
          <a:noFill/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267200" y="6324600"/>
            <a:ext cx="281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Examples of buoys. </a:t>
            </a:r>
          </a:p>
          <a:p>
            <a:pPr algn="ctr"/>
            <a:r>
              <a:rPr lang="en-US" sz="1400" b="1" i="1" dirty="0" smtClean="0"/>
              <a:t>(Source: XIOM 2010)</a:t>
            </a:r>
            <a:endParaRPr lang="en-US" sz="1400" b="1" i="1" dirty="0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7391400" y="4419600"/>
            <a:ext cx="160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latin typeface="Arial Narrow" pitchFamily="34" charset="0"/>
              </a:rPr>
              <a:t>Example of  CTD</a:t>
            </a:r>
            <a:endParaRPr lang="en-US" sz="1400" b="1" i="1" dirty="0">
              <a:latin typeface="Arial Narrow" pitchFamily="34" charset="0"/>
            </a:endParaRPr>
          </a:p>
        </p:txBody>
      </p:sp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638800" y="4419600"/>
            <a:ext cx="1752600" cy="19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" y="2362200"/>
            <a:ext cx="202199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152400" y="25337"/>
            <a:ext cx="8940597" cy="6781812"/>
            <a:chOff x="152400" y="25337"/>
            <a:chExt cx="8940597" cy="6781812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152400" y="762000"/>
              <a:ext cx="33528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2400" y="25337"/>
              <a:ext cx="1298835" cy="431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 descr="icce2012&quot;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67600" y="6400800"/>
              <a:ext cx="1625397" cy="406349"/>
            </a:xfrm>
            <a:prstGeom prst="rect">
              <a:avLst/>
            </a:prstGeom>
            <a:noFill/>
          </p:spPr>
        </p:pic>
      </p:grpSp>
      <p:sp>
        <p:nvSpPr>
          <p:cNvPr id="6" name="Rectangle 5"/>
          <p:cNvSpPr/>
          <p:nvPr/>
        </p:nvSpPr>
        <p:spPr>
          <a:xfrm>
            <a:off x="152400" y="253425"/>
            <a:ext cx="693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GB" sz="3200" b="1" cap="small" dirty="0" smtClean="0"/>
              <a:t>3. Validation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7200" y="9144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cap="small" dirty="0" smtClean="0"/>
              <a:t>CTD Versus ROMS Profiles </a:t>
            </a:r>
          </a:p>
          <a:p>
            <a:pPr algn="ctr"/>
            <a:r>
              <a:rPr lang="en-GB" sz="2400" cap="small" dirty="0" smtClean="0"/>
              <a:t>(</a:t>
            </a:r>
            <a:r>
              <a:rPr lang="en-GB" sz="2400" cap="small" dirty="0" err="1" smtClean="0"/>
              <a:t>Besòs</a:t>
            </a:r>
            <a:r>
              <a:rPr lang="en-GB" sz="2400" cap="small" dirty="0" smtClean="0"/>
              <a:t> River Area)</a:t>
            </a:r>
            <a:endParaRPr lang="es-ES" sz="2400" i="1" dirty="0" smtClean="0">
              <a:solidFill>
                <a:srgbClr val="C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799" y="5943601"/>
            <a:ext cx="427490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52023" y="2311847"/>
            <a:ext cx="3939577" cy="309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7" cstate="print"/>
          <a:srcRect l="6326" t="5681" r="8406" b="4354"/>
          <a:stretch>
            <a:fillRect/>
          </a:stretch>
        </p:blipFill>
        <p:spPr bwMode="auto">
          <a:xfrm>
            <a:off x="30430" y="1829022"/>
            <a:ext cx="4998770" cy="396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Box 35"/>
          <p:cNvSpPr txBox="1"/>
          <p:nvPr/>
        </p:nvSpPr>
        <p:spPr>
          <a:xfrm>
            <a:off x="533400" y="2069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cap="small" dirty="0" smtClean="0"/>
              <a:t>P33</a:t>
            </a:r>
            <a:endParaRPr lang="en-US" dirty="0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5715000" y="3928872"/>
            <a:ext cx="91440" cy="109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52023" y="2311847"/>
            <a:ext cx="3939577" cy="309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Oval 38"/>
          <p:cNvSpPr>
            <a:spLocks noChangeAspect="1"/>
          </p:cNvSpPr>
          <p:nvPr/>
        </p:nvSpPr>
        <p:spPr>
          <a:xfrm>
            <a:off x="5791200" y="4724400"/>
            <a:ext cx="91440" cy="1005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8" cstate="print"/>
          <a:srcRect l="7366" t="5680" r="8406" b="4354"/>
          <a:stretch>
            <a:fillRect/>
          </a:stretch>
        </p:blipFill>
        <p:spPr bwMode="auto">
          <a:xfrm>
            <a:off x="91399" y="1828978"/>
            <a:ext cx="4937801" cy="396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TextBox 40"/>
          <p:cNvSpPr txBox="1"/>
          <p:nvPr/>
        </p:nvSpPr>
        <p:spPr>
          <a:xfrm>
            <a:off x="533400" y="2057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cap="small" dirty="0" smtClean="0"/>
              <a:t>P41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152400" y="25337"/>
            <a:ext cx="8940597" cy="6781812"/>
            <a:chOff x="152400" y="25337"/>
            <a:chExt cx="8940597" cy="6781812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152400" y="762000"/>
              <a:ext cx="33528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2400" y="25337"/>
              <a:ext cx="1298835" cy="431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 descr="icce2012&quot;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67600" y="6400800"/>
              <a:ext cx="1625397" cy="406349"/>
            </a:xfrm>
            <a:prstGeom prst="rect">
              <a:avLst/>
            </a:prstGeom>
            <a:noFill/>
          </p:spPr>
        </p:pic>
      </p:grpSp>
      <p:sp>
        <p:nvSpPr>
          <p:cNvPr id="12" name="Rectangle 11"/>
          <p:cNvSpPr/>
          <p:nvPr/>
        </p:nvSpPr>
        <p:spPr>
          <a:xfrm>
            <a:off x="0" y="990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</a:rPr>
              <a:t>    3.2 </a:t>
            </a:r>
            <a:r>
              <a:rPr lang="es-ES" sz="2400" b="1" dirty="0" err="1" smtClean="0">
                <a:solidFill>
                  <a:srgbClr val="C00000"/>
                </a:solidFill>
              </a:rPr>
              <a:t>Remote</a:t>
            </a:r>
            <a:r>
              <a:rPr lang="es-ES" sz="2400" b="1" dirty="0" smtClean="0">
                <a:solidFill>
                  <a:srgbClr val="C00000"/>
                </a:solidFill>
              </a:rPr>
              <a:t> </a:t>
            </a:r>
            <a:r>
              <a:rPr lang="es-ES" sz="2400" b="1" dirty="0" err="1" smtClean="0">
                <a:solidFill>
                  <a:srgbClr val="C00000"/>
                </a:solidFill>
              </a:rPr>
              <a:t>Sensing</a:t>
            </a:r>
            <a:r>
              <a:rPr lang="es-ES" sz="2400" b="1" dirty="0" smtClean="0">
                <a:solidFill>
                  <a:srgbClr val="C00000"/>
                </a:solidFill>
              </a:rPr>
              <a:t> </a:t>
            </a:r>
            <a:r>
              <a:rPr lang="es-ES" sz="2400" b="1" i="1" dirty="0" smtClean="0"/>
              <a:t>    </a:t>
            </a:r>
            <a:r>
              <a:rPr lang="es-ES" b="1" i="1" dirty="0" smtClean="0">
                <a:solidFill>
                  <a:srgbClr val="FF0000"/>
                </a:solidFill>
              </a:rPr>
              <a:t> </a:t>
            </a:r>
            <a:endParaRPr lang="en-US" b="1" i="1" dirty="0" smtClean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253425"/>
            <a:ext cx="693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GB" sz="3200" b="1" cap="small" dirty="0" smtClean="0"/>
              <a:t>3. Validation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1447800"/>
            <a:ext cx="8610600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i="1" u="sng" dirty="0" err="1" smtClean="0"/>
              <a:t>Measurements</a:t>
            </a:r>
            <a:r>
              <a:rPr lang="es-ES" b="1" i="1" u="sng" dirty="0" smtClean="0"/>
              <a:t> </a:t>
            </a:r>
            <a:r>
              <a:rPr lang="es-ES" b="1" i="1" u="sng" dirty="0" err="1" smtClean="0"/>
              <a:t>from</a:t>
            </a:r>
            <a:r>
              <a:rPr lang="es-ES" b="1" i="1" u="sng" dirty="0" smtClean="0"/>
              <a:t> :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76200" y="2971800"/>
            <a:ext cx="3352800" cy="3886200"/>
            <a:chOff x="76200" y="2971800"/>
            <a:chExt cx="3352800" cy="3886200"/>
          </a:xfrm>
        </p:grpSpPr>
        <p:pic>
          <p:nvPicPr>
            <p:cNvPr id="15" name="Picture 14" descr="Crossing Gibraltar Strait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28600" y="2971800"/>
              <a:ext cx="3048000" cy="3657600"/>
            </a:xfrm>
            <a:prstGeom prst="rect">
              <a:avLst/>
            </a:prstGeom>
            <a:noFill/>
          </p:spPr>
        </p:pic>
        <p:sp>
          <p:nvSpPr>
            <p:cNvPr id="16" name="Rectangle 15"/>
            <p:cNvSpPr/>
            <p:nvPr/>
          </p:nvSpPr>
          <p:spPr>
            <a:xfrm>
              <a:off x="76200" y="6396335"/>
              <a:ext cx="33528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i="1" dirty="0" smtClean="0"/>
                <a:t>Sea surface temperature </a:t>
              </a:r>
              <a:r>
                <a:rPr lang="en-US" sz="1200" b="1" i="1" dirty="0" err="1" smtClean="0"/>
                <a:t>centred</a:t>
              </a:r>
              <a:r>
                <a:rPr lang="en-US" sz="1200" b="1" i="1" dirty="0" smtClean="0"/>
                <a:t> on the </a:t>
              </a:r>
              <a:r>
                <a:rPr lang="en-US" sz="1200" b="1" i="1" dirty="0" err="1" smtClean="0"/>
                <a:t>Alboran</a:t>
              </a:r>
              <a:r>
                <a:rPr lang="en-US" sz="1200" b="1" i="1" dirty="0" smtClean="0"/>
                <a:t> Sea. </a:t>
              </a:r>
            </a:p>
            <a:p>
              <a:pPr algn="ctr"/>
              <a:r>
                <a:rPr lang="en-US" sz="1200" b="1" i="1" dirty="0" smtClean="0"/>
                <a:t>(Source: </a:t>
              </a:r>
              <a:r>
                <a:rPr lang="en-US" sz="1200" b="1" i="1" dirty="0" err="1" smtClean="0"/>
                <a:t>MyOcean</a:t>
              </a:r>
              <a:r>
                <a:rPr lang="en-US" sz="1200" b="1" i="1" dirty="0" smtClean="0"/>
                <a:t> project)</a:t>
              </a:r>
              <a:endParaRPr lang="en-US" sz="1200" b="1" i="1" dirty="0"/>
            </a:p>
          </p:txBody>
        </p:sp>
      </p:grp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6" cstate="print"/>
          <a:srcRect l="12656" t="24609" r="55000" b="6250"/>
          <a:stretch>
            <a:fillRect/>
          </a:stretch>
        </p:blipFill>
        <p:spPr bwMode="auto">
          <a:xfrm>
            <a:off x="3262379" y="0"/>
            <a:ext cx="5881621" cy="502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6248400" y="381001"/>
            <a:ext cx="19050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324600" y="1066801"/>
            <a:ext cx="281940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7200" y="19812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400" b="1" cap="small" dirty="0" smtClean="0"/>
              <a:t> </a:t>
            </a:r>
            <a:r>
              <a:rPr lang="en-GB" b="1" cap="small" dirty="0" smtClean="0"/>
              <a:t>MODIS </a:t>
            </a:r>
            <a:r>
              <a:rPr lang="es-ES" dirty="0" smtClean="0"/>
              <a:t>and </a:t>
            </a:r>
            <a:r>
              <a:rPr lang="en-GB" b="1" cap="small" dirty="0" smtClean="0"/>
              <a:t>MERIS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52800" y="3810000"/>
            <a:ext cx="5791200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 The combination of: 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 satellite ocean data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 in situ coastal ocean measurements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 use of numerical models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   offer great opportunity to improve the validation of the numerical 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   model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152400" y="25337"/>
            <a:ext cx="8918835" cy="736663"/>
            <a:chOff x="152400" y="25337"/>
            <a:chExt cx="8918835" cy="736663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152400" y="762000"/>
              <a:ext cx="33528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2400" y="25337"/>
              <a:ext cx="1298835" cy="431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/>
          <p:nvPr/>
        </p:nvSpPr>
        <p:spPr>
          <a:xfrm>
            <a:off x="152400" y="253425"/>
            <a:ext cx="693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GB" sz="3200" b="1" cap="small" dirty="0" smtClean="0"/>
              <a:t>3. Validation</a:t>
            </a:r>
            <a:endParaRPr lang="en-US" sz="3200" b="1" dirty="0">
              <a:latin typeface="Arial Narrow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7196" y="2133600"/>
            <a:ext cx="7983404" cy="43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-228600" y="818852"/>
            <a:ext cx="96012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cap="small" dirty="0" smtClean="0"/>
              <a:t>	TSM From MODIS</a:t>
            </a:r>
          </a:p>
          <a:p>
            <a:pPr algn="ctr"/>
            <a:r>
              <a:rPr lang="en-GB" sz="1600" cap="small" dirty="0" smtClean="0"/>
              <a:t>(</a:t>
            </a:r>
            <a:r>
              <a:rPr lang="en-GB" sz="1600" b="1" cap="small" dirty="0" err="1" smtClean="0"/>
              <a:t>MODerate</a:t>
            </a:r>
            <a:r>
              <a:rPr lang="en-GB" sz="1600" b="1" cap="small" dirty="0" smtClean="0"/>
              <a:t> resolution Imaging </a:t>
            </a:r>
            <a:r>
              <a:rPr lang="en-GB" sz="1600" b="1" cap="small" dirty="0" err="1" smtClean="0"/>
              <a:t>Spectroradiometer</a:t>
            </a:r>
            <a:r>
              <a:rPr lang="en-GB" sz="1600" b="1" cap="small" dirty="0" smtClean="0"/>
              <a:t> </a:t>
            </a:r>
            <a:r>
              <a:rPr lang="en-GB" sz="1600" cap="small" dirty="0" smtClean="0"/>
              <a:t>(</a:t>
            </a:r>
            <a:r>
              <a:rPr lang="en-US" sz="1600" i="1" dirty="0" smtClean="0"/>
              <a:t>data provided by MUMM))</a:t>
            </a:r>
          </a:p>
          <a:p>
            <a:pPr algn="ctr"/>
            <a:endParaRPr lang="en-US" sz="1600" i="1" dirty="0" smtClean="0"/>
          </a:p>
          <a:p>
            <a:pPr algn="ctr"/>
            <a:r>
              <a:rPr lang="en-GB" sz="2000" b="1" cap="small" dirty="0" smtClean="0"/>
              <a:t>Catalan Coast area</a:t>
            </a:r>
          </a:p>
          <a:p>
            <a:pPr algn="ctr"/>
            <a:endParaRPr lang="en-US" sz="1600" i="1" dirty="0" smtClean="0"/>
          </a:p>
          <a:p>
            <a:pPr algn="ctr"/>
            <a:endParaRPr lang="en-US" sz="1600" b="1" dirty="0" smtClean="0">
              <a:solidFill>
                <a:srgbClr val="C00000"/>
              </a:solidFill>
            </a:endParaRPr>
          </a:p>
          <a:p>
            <a:pPr algn="ctr"/>
            <a:endParaRPr lang="es-ES" sz="1600" i="1" dirty="0" smtClean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3400" y="6096000"/>
            <a:ext cx="29718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cap="small" dirty="0" smtClean="0"/>
              <a:t>Zoom area</a:t>
            </a:r>
            <a:endParaRPr lang="es-ES" sz="1600" i="1" dirty="0" smtClean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2057400"/>
            <a:ext cx="8305800" cy="449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email"/>
          <a:srcRect l="47487" t="6906" r="9648" b="8489"/>
          <a:stretch>
            <a:fillRect/>
          </a:stretch>
        </p:blipFill>
        <p:spPr bwMode="auto">
          <a:xfrm>
            <a:off x="2667000" y="2209800"/>
            <a:ext cx="3886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 descr="icce2012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6400800"/>
            <a:ext cx="1625397" cy="406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152400" y="25337"/>
            <a:ext cx="8940597" cy="6781812"/>
            <a:chOff x="152400" y="25337"/>
            <a:chExt cx="8940597" cy="6781812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152400" y="762000"/>
              <a:ext cx="33528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2400" y="25337"/>
              <a:ext cx="1298835" cy="431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 descr="icce2012&quot;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67600" y="6400800"/>
              <a:ext cx="1625397" cy="406349"/>
            </a:xfrm>
            <a:prstGeom prst="rect">
              <a:avLst/>
            </a:prstGeom>
            <a:noFill/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1480" y="2209800"/>
            <a:ext cx="8503920" cy="411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-228600" y="848142"/>
            <a:ext cx="9601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cap="small" dirty="0" smtClean="0"/>
              <a:t>TSM From MODIS versus Salinity from ROMS results </a:t>
            </a:r>
          </a:p>
          <a:p>
            <a:pPr algn="ctr"/>
            <a:r>
              <a:rPr lang="en-GB" sz="2000" b="1" cap="small" dirty="0" smtClean="0"/>
              <a:t>(March 17</a:t>
            </a:r>
            <a:r>
              <a:rPr lang="en-GB" sz="2000" b="1" cap="small" baseline="30000" dirty="0" smtClean="0"/>
              <a:t>TH</a:t>
            </a:r>
            <a:r>
              <a:rPr lang="en-GB" sz="2000" b="1" cap="small" dirty="0" smtClean="0"/>
              <a:t> 2011)</a:t>
            </a:r>
          </a:p>
          <a:p>
            <a:pPr algn="ctr"/>
            <a:endParaRPr lang="en-US" sz="1600" i="1" dirty="0" smtClean="0"/>
          </a:p>
          <a:p>
            <a:pPr algn="ctr"/>
            <a:r>
              <a:rPr lang="en-GB" sz="2000" b="1" cap="small" dirty="0" smtClean="0"/>
              <a:t>Catalan Coast Zoom area</a:t>
            </a:r>
          </a:p>
          <a:p>
            <a:pPr algn="ctr"/>
            <a:endParaRPr lang="en-US" sz="1600" i="1" dirty="0" smtClean="0"/>
          </a:p>
          <a:p>
            <a:pPr algn="ctr"/>
            <a:endParaRPr lang="en-US" sz="1600" b="1" dirty="0" smtClean="0">
              <a:solidFill>
                <a:srgbClr val="C00000"/>
              </a:solidFill>
            </a:endParaRPr>
          </a:p>
          <a:p>
            <a:pPr algn="ctr"/>
            <a:endParaRPr lang="es-ES" sz="1600" i="1" dirty="0" smtClean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253425"/>
            <a:ext cx="693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GB" sz="3200" b="1" cap="small" dirty="0" smtClean="0"/>
              <a:t>3. Validation</a:t>
            </a:r>
            <a:endParaRPr lang="en-US" sz="3200" b="1" dirty="0">
              <a:latin typeface="Arial Narrow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2286000"/>
            <a:ext cx="916818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152400" y="25337"/>
            <a:ext cx="8940597" cy="6781812"/>
            <a:chOff x="152400" y="25337"/>
            <a:chExt cx="8940597" cy="6781812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152400" y="762000"/>
              <a:ext cx="33528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2400" y="25337"/>
              <a:ext cx="1298835" cy="431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 descr="icce2012&quot;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67600" y="6400800"/>
              <a:ext cx="1625397" cy="406349"/>
            </a:xfrm>
            <a:prstGeom prst="rect">
              <a:avLst/>
            </a:prstGeom>
            <a:noFill/>
          </p:spPr>
        </p:pic>
      </p:grpSp>
      <p:sp>
        <p:nvSpPr>
          <p:cNvPr id="8" name="Rectangle 7"/>
          <p:cNvSpPr/>
          <p:nvPr/>
        </p:nvSpPr>
        <p:spPr>
          <a:xfrm>
            <a:off x="152400" y="253425"/>
            <a:ext cx="693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GB" sz="3200" b="1" cap="small" dirty="0" smtClean="0"/>
              <a:t>3. Validation</a:t>
            </a:r>
            <a:endParaRPr lang="en-US" sz="3200" b="1" dirty="0">
              <a:latin typeface="Arial Narrow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50007" y="2139696"/>
            <a:ext cx="5367528" cy="471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-228600" y="833497"/>
            <a:ext cx="9601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cap="small" dirty="0" smtClean="0"/>
              <a:t>TSM </a:t>
            </a:r>
            <a:r>
              <a:rPr lang="en-GB" sz="2000" b="1" cap="small" dirty="0" smtClean="0"/>
              <a:t>(MODIS) </a:t>
            </a:r>
            <a:r>
              <a:rPr lang="en-GB" sz="2400" b="1" cap="small" dirty="0" smtClean="0"/>
              <a:t>Overlay into the Salinity </a:t>
            </a:r>
            <a:r>
              <a:rPr lang="en-GB" sz="2000" b="1" cap="small" dirty="0" smtClean="0"/>
              <a:t>(ROMS results)</a:t>
            </a:r>
          </a:p>
          <a:p>
            <a:pPr algn="ctr"/>
            <a:r>
              <a:rPr lang="en-GB" sz="2000" b="1" cap="small" dirty="0" smtClean="0"/>
              <a:t>(March 17</a:t>
            </a:r>
            <a:r>
              <a:rPr lang="en-GB" sz="2000" b="1" cap="small" baseline="30000" dirty="0" smtClean="0"/>
              <a:t>TH</a:t>
            </a:r>
            <a:r>
              <a:rPr lang="en-GB" sz="2000" b="1" cap="small" dirty="0" smtClean="0"/>
              <a:t> 2011)</a:t>
            </a:r>
          </a:p>
          <a:p>
            <a:pPr algn="ctr"/>
            <a:endParaRPr lang="en-US" sz="1600" i="1" dirty="0" smtClean="0"/>
          </a:p>
          <a:p>
            <a:pPr algn="ctr"/>
            <a:r>
              <a:rPr lang="en-GB" sz="2000" b="1" cap="small" dirty="0" smtClean="0"/>
              <a:t>Catalan Coast area</a:t>
            </a:r>
          </a:p>
          <a:p>
            <a:pPr algn="ctr"/>
            <a:endParaRPr lang="en-US" sz="1600" i="1" dirty="0" smtClean="0"/>
          </a:p>
          <a:p>
            <a:pPr algn="ctr"/>
            <a:endParaRPr lang="en-US" sz="1600" b="1" dirty="0" smtClean="0">
              <a:solidFill>
                <a:srgbClr val="C00000"/>
              </a:solidFill>
            </a:endParaRPr>
          </a:p>
          <a:p>
            <a:pPr algn="ctr"/>
            <a:endParaRPr lang="es-ES" sz="1600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152400" y="25337"/>
            <a:ext cx="8940597" cy="6781812"/>
            <a:chOff x="152400" y="25337"/>
            <a:chExt cx="8940597" cy="6781812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152400" y="762000"/>
              <a:ext cx="33528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2400" y="25337"/>
              <a:ext cx="1298835" cy="431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 descr="icce2012&quot;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67600" y="6400800"/>
              <a:ext cx="1625397" cy="406349"/>
            </a:xfrm>
            <a:prstGeom prst="rect">
              <a:avLst/>
            </a:prstGeom>
            <a:noFill/>
          </p:spPr>
        </p:pic>
      </p:grpSp>
      <p:sp>
        <p:nvSpPr>
          <p:cNvPr id="6" name="Rectangle 5"/>
          <p:cNvSpPr/>
          <p:nvPr/>
        </p:nvSpPr>
        <p:spPr>
          <a:xfrm>
            <a:off x="152400" y="253425"/>
            <a:ext cx="693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GB" sz="3200" b="1" cap="small" dirty="0" smtClean="0"/>
              <a:t>4. Results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52400" y="1367135"/>
            <a:ext cx="960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cap="small" dirty="0" smtClean="0"/>
              <a:t>Response of plume to the land discharges</a:t>
            </a:r>
            <a:endParaRPr lang="en-GB" sz="2000" b="1" cap="small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2011680"/>
            <a:ext cx="898122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152400" y="2057400"/>
            <a:ext cx="31242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cap="small" dirty="0" smtClean="0"/>
              <a:t>without land discharges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0" y="2057400"/>
            <a:ext cx="29718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cap="small" dirty="0" smtClean="0"/>
              <a:t>River runoff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67400" y="2057400"/>
            <a:ext cx="29718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cap="small" dirty="0" err="1" smtClean="0"/>
              <a:t>River+CSOs</a:t>
            </a:r>
            <a:r>
              <a:rPr lang="en-GB" sz="2000" b="1" cap="small" dirty="0" smtClean="0"/>
              <a:t> runoff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152400" y="25337"/>
            <a:ext cx="8940597" cy="6781812"/>
            <a:chOff x="152400" y="25337"/>
            <a:chExt cx="8940597" cy="6781812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152400" y="762000"/>
              <a:ext cx="33528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72400" y="25337"/>
              <a:ext cx="1298835" cy="431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 descr="icce2012&quot;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67600" y="6400800"/>
              <a:ext cx="1625397" cy="406349"/>
            </a:xfrm>
            <a:prstGeom prst="rect">
              <a:avLst/>
            </a:prstGeom>
            <a:noFill/>
          </p:spPr>
        </p:pic>
      </p:grpSp>
      <p:sp>
        <p:nvSpPr>
          <p:cNvPr id="6" name="Rectangle 5"/>
          <p:cNvSpPr/>
          <p:nvPr/>
        </p:nvSpPr>
        <p:spPr>
          <a:xfrm>
            <a:off x="152400" y="253425"/>
            <a:ext cx="693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GB" sz="3200" b="1" cap="small" dirty="0" smtClean="0"/>
              <a:t>4. Results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990600"/>
            <a:ext cx="464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cap="small" dirty="0" smtClean="0"/>
              <a:t>Land Discharge</a:t>
            </a:r>
          </a:p>
          <a:p>
            <a:r>
              <a:rPr lang="en-GB" sz="2400" b="1" cap="small" dirty="0" smtClean="0"/>
              <a:t>Differences</a:t>
            </a:r>
          </a:p>
          <a:p>
            <a:endParaRPr lang="en-GB" sz="2400" b="1" cap="small" dirty="0" smtClean="0"/>
          </a:p>
          <a:p>
            <a:r>
              <a:rPr lang="en-GB" sz="2400" b="1" cap="small" dirty="0" smtClean="0"/>
              <a:t>March 17</a:t>
            </a:r>
            <a:r>
              <a:rPr lang="en-GB" sz="2400" b="1" cap="small" baseline="30000" dirty="0" smtClean="0"/>
              <a:t>th</a:t>
            </a:r>
            <a:r>
              <a:rPr lang="en-GB" sz="2400" b="1" cap="small" dirty="0" smtClean="0"/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773113"/>
            <a:ext cx="3060700" cy="6084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River_RiverCSO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09600" y="1143000"/>
            <a:ext cx="464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cap="small" dirty="0" smtClean="0"/>
              <a:t>Land Discharge</a:t>
            </a:r>
          </a:p>
          <a:p>
            <a:r>
              <a:rPr lang="en-GB" sz="2400" b="1" cap="small" dirty="0" smtClean="0"/>
              <a:t>Differences</a:t>
            </a:r>
          </a:p>
          <a:p>
            <a:endParaRPr lang="en-GB" sz="2400" b="1" cap="small" dirty="0" smtClean="0"/>
          </a:p>
          <a:p>
            <a:r>
              <a:rPr lang="en-GB" sz="2400" b="1" cap="small" dirty="0" smtClean="0"/>
              <a:t>March 17</a:t>
            </a:r>
            <a:r>
              <a:rPr lang="en-GB" sz="2400" b="1" cap="small" baseline="30000" dirty="0" smtClean="0"/>
              <a:t>th</a:t>
            </a:r>
            <a:r>
              <a:rPr lang="en-GB" sz="2400" b="1" cap="small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152400" y="25337"/>
            <a:ext cx="8940597" cy="6781812"/>
            <a:chOff x="152400" y="25337"/>
            <a:chExt cx="8940597" cy="6781812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152400" y="762000"/>
              <a:ext cx="33528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2400" y="25337"/>
              <a:ext cx="1298835" cy="431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 descr="icce2012&quot;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67600" y="6400800"/>
              <a:ext cx="1625397" cy="406349"/>
            </a:xfrm>
            <a:prstGeom prst="rect">
              <a:avLst/>
            </a:prstGeom>
            <a:noFill/>
          </p:spPr>
        </p:pic>
      </p:grpSp>
      <p:sp>
        <p:nvSpPr>
          <p:cNvPr id="6" name="Rectangle 5"/>
          <p:cNvSpPr/>
          <p:nvPr/>
        </p:nvSpPr>
        <p:spPr>
          <a:xfrm>
            <a:off x="152400" y="253425"/>
            <a:ext cx="693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GB" sz="3200" b="1" cap="small" dirty="0" smtClean="0"/>
              <a:t>4. Results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79388" y="990600"/>
            <a:ext cx="87360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/>
              <a:t>  </a:t>
            </a:r>
            <a:r>
              <a:rPr lang="en-US" sz="2000" dirty="0"/>
              <a:t>L</a:t>
            </a:r>
            <a:r>
              <a:rPr lang="en-US" sz="2000" dirty="0" smtClean="0"/>
              <a:t>and boundary fluxes (river and urban runoff) have been implemented into the coastal circulation model</a:t>
            </a:r>
            <a:endParaRPr lang="en-US" sz="2000" b="0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52400" y="3048000"/>
            <a:ext cx="85836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/>
              <a:t> the validation has proved that ROMS model reproduce the freshwater inflow</a:t>
            </a:r>
            <a:endParaRPr lang="en-US" sz="2000" b="0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143000" y="4800600"/>
            <a:ext cx="7696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dirty="0"/>
              <a:t>the ROMS result plume has qualitative similarities with the satellite observation </a:t>
            </a:r>
            <a:r>
              <a:rPr lang="en-US" sz="2000" dirty="0" smtClean="0"/>
              <a:t>data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/>
              <a:t> the </a:t>
            </a:r>
            <a:r>
              <a:rPr lang="en-US" sz="2000" dirty="0"/>
              <a:t>shape of the </a:t>
            </a:r>
            <a:r>
              <a:rPr lang="en-US" sz="2000" i="1" dirty="0"/>
              <a:t>salinity plume </a:t>
            </a:r>
            <a:r>
              <a:rPr lang="en-US" sz="2000" dirty="0"/>
              <a:t>from ROMS has similarities with </a:t>
            </a:r>
            <a:r>
              <a:rPr lang="en-US" sz="2000" dirty="0" smtClean="0"/>
              <a:t>the </a:t>
            </a:r>
            <a:r>
              <a:rPr lang="en-US" sz="2000" i="1" dirty="0" smtClean="0"/>
              <a:t>total </a:t>
            </a:r>
            <a:r>
              <a:rPr lang="en-US" sz="2000" i="1" dirty="0"/>
              <a:t>suspended matter plume </a:t>
            </a:r>
            <a:r>
              <a:rPr lang="en-US" sz="2000" dirty="0"/>
              <a:t>observed in the Satellite data</a:t>
            </a:r>
            <a:r>
              <a:rPr lang="en-US" sz="2000" dirty="0" smtClean="0"/>
              <a:t>.</a:t>
            </a:r>
            <a:endParaRPr lang="en-US" sz="2000" b="0" dirty="0"/>
          </a:p>
        </p:txBody>
      </p:sp>
      <p:sp>
        <p:nvSpPr>
          <p:cNvPr id="3" name="Rectangle 2"/>
          <p:cNvSpPr/>
          <p:nvPr/>
        </p:nvSpPr>
        <p:spPr>
          <a:xfrm>
            <a:off x="685800" y="3657600"/>
            <a:ext cx="807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/>
              <a:t> the </a:t>
            </a:r>
            <a:r>
              <a:rPr lang="en-US" sz="2000" dirty="0"/>
              <a:t>salinity profiles from campaign versus </a:t>
            </a:r>
            <a:r>
              <a:rPr lang="en-US" sz="2000" dirty="0" smtClean="0"/>
              <a:t>model validation are shown </a:t>
            </a:r>
            <a:r>
              <a:rPr lang="en-US" sz="2000" dirty="0"/>
              <a:t>a similar behavior, but the values of the salinity (ROMS) are overestimated.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79388" y="1981200"/>
            <a:ext cx="8812212" cy="95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  </a:t>
            </a:r>
            <a:r>
              <a:rPr lang="en-US" sz="2000" dirty="0" smtClean="0"/>
              <a:t>the results from a coastal circulation model (ROMS) have been compared with campaigns data and satellite observation to the Catalan Coast area: </a:t>
            </a:r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038600" y="990600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dirty="0" smtClean="0"/>
              <a:t> Coastal  oceans are the recipient of freshwater and land materials 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648200" y="6200001"/>
            <a:ext cx="3810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Arial Narrow" pitchFamily="34" charset="0"/>
              </a:rPr>
              <a:t>Boundaries between river and sea</a:t>
            </a:r>
            <a:endParaRPr lang="en-US" sz="1200" b="1" dirty="0">
              <a:latin typeface="Arial Narrow" pitchFamily="34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51903" y="4343400"/>
            <a:ext cx="243969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49173" y="4343400"/>
            <a:ext cx="242782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" y="1077518"/>
            <a:ext cx="3676877" cy="341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152400" y="4982051"/>
            <a:ext cx="3733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dirty="0" smtClean="0"/>
              <a:t> a good understanding of the mixing and transport processes in river plumes is required for the maintenance of coastal ecosystems and their resources.</a:t>
            </a:r>
          </a:p>
          <a:p>
            <a:endParaRPr lang="en-US" sz="1600" dirty="0" smtClean="0">
              <a:latin typeface="Arial Narrow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57200" y="4554379"/>
            <a:ext cx="3200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Arial Narrow" pitchFamily="34" charset="0"/>
              </a:rPr>
              <a:t>Examples of  satellite images of river mouths</a:t>
            </a:r>
            <a:endParaRPr lang="en-US" sz="1200" b="1" dirty="0"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38600" y="1524000"/>
            <a:ext cx="50292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600" dirty="0" smtClean="0"/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 Freshwater discharges from rivers and urban outflows to the ocean have deep effects (on the physical, chemical, and biological processes) in coastal waters.</a:t>
            </a:r>
          </a:p>
          <a:p>
            <a:pPr algn="just"/>
            <a:endParaRPr lang="en-US" sz="1600" dirty="0" smtClean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152400" y="762000"/>
            <a:ext cx="3352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25337"/>
            <a:ext cx="1298835" cy="4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icce2012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6400800"/>
            <a:ext cx="1625397" cy="406349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52400" y="253425"/>
            <a:ext cx="396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GB" sz="3200" b="1" cap="small" dirty="0" smtClean="0"/>
              <a:t>Motivation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38600" y="2971800"/>
            <a:ext cx="487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dirty="0" smtClean="0"/>
              <a:t> Most studies on freshwater influence into the coastal sea have focused on estuarine </a:t>
            </a:r>
            <a:r>
              <a:rPr lang="fr-FR" dirty="0" smtClean="0"/>
              <a:t>environnements  but </a:t>
            </a:r>
            <a:r>
              <a:rPr lang="en-US" dirty="0" smtClean="0"/>
              <a:t>continental/urban runoff has been rarely considered in coastal circulation.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  <p:bldP spid="15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152400" y="25337"/>
            <a:ext cx="8940597" cy="6781812"/>
            <a:chOff x="152400" y="25337"/>
            <a:chExt cx="8940597" cy="6781812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152400" y="762000"/>
              <a:ext cx="33528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2400" y="25337"/>
              <a:ext cx="1298835" cy="431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 descr="icce2012&quot;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67600" y="6400800"/>
              <a:ext cx="1625397" cy="406349"/>
            </a:xfrm>
            <a:prstGeom prst="rect">
              <a:avLst/>
            </a:prstGeom>
            <a:noFill/>
          </p:spPr>
        </p:pic>
      </p:grpSp>
      <p:sp>
        <p:nvSpPr>
          <p:cNvPr id="6" name="Rectangle 5"/>
          <p:cNvSpPr/>
          <p:nvPr/>
        </p:nvSpPr>
        <p:spPr>
          <a:xfrm>
            <a:off x="152400" y="253425"/>
            <a:ext cx="693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GB" sz="3200" b="1" cap="small" dirty="0" smtClean="0"/>
              <a:t>5. Conclusion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9388" y="1219200"/>
            <a:ext cx="881221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  </a:t>
            </a:r>
            <a:r>
              <a:rPr lang="en-US" sz="2000" dirty="0" smtClean="0"/>
              <a:t>Different study cases have been compared: </a:t>
            </a:r>
            <a:endParaRPr lang="en-US" sz="2000" b="0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62000" y="1828800"/>
            <a:ext cx="8153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/>
              <a:t> Profile of the freshwater discharges play an important role in the plume dispersal:</a:t>
            </a:r>
          </a:p>
          <a:p>
            <a:pPr algn="just"/>
            <a:endParaRPr lang="en-US" sz="2000" dirty="0" smtClean="0"/>
          </a:p>
          <a:p>
            <a:pPr lvl="1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/>
              <a:t>Freshwater discharges affect to the plume location, structure and dispersal.</a:t>
            </a:r>
          </a:p>
          <a:p>
            <a:pPr lvl="1" algn="just"/>
            <a:endParaRPr lang="en-US" sz="2000" dirty="0" smtClean="0"/>
          </a:p>
          <a:p>
            <a:pPr lvl="1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/>
              <a:t> Overflows discharge impact have been detected in the Coastal grid (250x250 m of resolution)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152400" y="25337"/>
            <a:ext cx="8940597" cy="6781812"/>
            <a:chOff x="152400" y="25337"/>
            <a:chExt cx="8940597" cy="6781812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152400" y="762000"/>
              <a:ext cx="33528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2400" y="25337"/>
              <a:ext cx="1298835" cy="431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 descr="icce2012&quot;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67600" y="6400800"/>
              <a:ext cx="1625397" cy="406349"/>
            </a:xfrm>
            <a:prstGeom prst="rect">
              <a:avLst/>
            </a:prstGeom>
            <a:noFill/>
          </p:spPr>
        </p:pic>
      </p:grpSp>
      <p:sp>
        <p:nvSpPr>
          <p:cNvPr id="6" name="Rectangle 5"/>
          <p:cNvSpPr/>
          <p:nvPr/>
        </p:nvSpPr>
        <p:spPr>
          <a:xfrm>
            <a:off x="152400" y="253425"/>
            <a:ext cx="693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GB" sz="3200" b="1" cap="small" dirty="0" smtClean="0"/>
              <a:t>6. Future Work</a:t>
            </a:r>
            <a:endParaRPr lang="en-US" sz="3200" b="1" dirty="0">
              <a:latin typeface="Arial Narrow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8600" y="2743200"/>
            <a:ext cx="3733800" cy="3505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Rectangle 11"/>
          <p:cNvSpPr/>
          <p:nvPr/>
        </p:nvSpPr>
        <p:spPr>
          <a:xfrm>
            <a:off x="228600" y="6248400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i="1" dirty="0" smtClean="0"/>
              <a:t>Total </a:t>
            </a:r>
            <a:r>
              <a:rPr lang="fr-FR" sz="1400" b="1" i="1" dirty="0" err="1" smtClean="0"/>
              <a:t>suspended</a:t>
            </a:r>
            <a:r>
              <a:rPr lang="fr-FR" sz="1400" b="1" i="1" dirty="0" smtClean="0"/>
              <a:t> </a:t>
            </a:r>
            <a:r>
              <a:rPr lang="fr-FR" sz="1400" b="1" i="1" dirty="0" err="1" smtClean="0"/>
              <a:t>matter</a:t>
            </a:r>
            <a:r>
              <a:rPr lang="fr-FR" sz="1400" b="1" i="1" dirty="0" smtClean="0"/>
              <a:t> in the Catalan </a:t>
            </a:r>
            <a:r>
              <a:rPr lang="fr-FR" sz="1400" b="1" i="1" dirty="0" err="1" smtClean="0"/>
              <a:t>coast</a:t>
            </a:r>
            <a:endParaRPr lang="fr-FR" sz="1400" b="1" i="1" dirty="0" smtClean="0"/>
          </a:p>
          <a:p>
            <a:pPr algn="ctr"/>
            <a:r>
              <a:rPr lang="fr-FR" sz="1400" b="1" i="1" dirty="0" smtClean="0"/>
              <a:t> (Source : MERIS satellite image. ESA).</a:t>
            </a:r>
            <a:endParaRPr lang="en-US" sz="1400" b="1" i="1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267200" y="2637472"/>
            <a:ext cx="4724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/>
              <a:t> to run ROMS model including the </a:t>
            </a:r>
            <a:r>
              <a:rPr lang="en-US" sz="2000" b="1" i="1" dirty="0" smtClean="0"/>
              <a:t>sediment      </a:t>
            </a:r>
          </a:p>
          <a:p>
            <a:pPr algn="just">
              <a:lnSpc>
                <a:spcPct val="150000"/>
              </a:lnSpc>
            </a:pPr>
            <a:r>
              <a:rPr lang="en-US" sz="2000" b="1" i="1" dirty="0" smtClean="0"/>
              <a:t> transport module and the water quality module</a:t>
            </a:r>
            <a:endParaRPr lang="en-US" sz="2000" b="1" i="1" dirty="0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79388" y="990600"/>
            <a:ext cx="89646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sz="2000" dirty="0" smtClean="0"/>
              <a:t>to analyze in deep the correspondence between the campaign data CTD profiles and ROMS    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 profile results.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79388" y="2018823"/>
            <a:ext cx="8355012" cy="49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sz="2000" dirty="0" smtClean="0"/>
              <a:t>to compare  the salinity ROMS results with a Yellow Substance Database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0000">
              <a:schemeClr val="accent1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1"/>
          <p:cNvPicPr>
            <a:picLocks noChangeAspect="1" noChangeArrowheads="1"/>
          </p:cNvPicPr>
          <p:nvPr/>
        </p:nvPicPr>
        <p:blipFill>
          <a:blip r:embed="rId2" cstate="print"/>
          <a:srcRect l="2930" t="18015" r="34323" b="11856"/>
          <a:stretch>
            <a:fillRect/>
          </a:stretch>
        </p:blipFill>
        <p:spPr bwMode="auto">
          <a:xfrm>
            <a:off x="990600" y="4352157"/>
            <a:ext cx="990600" cy="82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0"/>
          <p:cNvPicPr>
            <a:picLocks noChangeAspect="1" noChangeArrowheads="1"/>
          </p:cNvPicPr>
          <p:nvPr/>
        </p:nvPicPr>
        <p:blipFill>
          <a:blip r:embed="rId3" cstate="print"/>
          <a:srcRect l="2930" t="19235" r="26211" b="11856"/>
          <a:stretch>
            <a:fillRect/>
          </a:stretch>
        </p:blipFill>
        <p:spPr bwMode="auto">
          <a:xfrm>
            <a:off x="2096699" y="4419600"/>
            <a:ext cx="1027501" cy="74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70" y="5334000"/>
            <a:ext cx="1865130" cy="63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1" y="6045536"/>
            <a:ext cx="2133600" cy="81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043773"/>
            <a:ext cx="838200" cy="129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733800" y="2133600"/>
            <a:ext cx="1676400" cy="914400"/>
          </a:xfrm>
        </p:spPr>
        <p:txBody>
          <a:bodyPr>
            <a:noAutofit/>
          </a:bodyPr>
          <a:lstStyle/>
          <a:p>
            <a:pPr algn="ctr"/>
            <a:r>
              <a:rPr lang="en-GB" sz="6000" cap="small" dirty="0" smtClean="0">
                <a:solidFill>
                  <a:schemeClr val="bg1"/>
                </a:solidFill>
              </a:rPr>
              <a:t>End</a:t>
            </a:r>
            <a:endParaRPr lang="en-US" sz="6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l="2782" r="73850" b="18016"/>
          <a:stretch>
            <a:fillRect/>
          </a:stretch>
        </p:blipFill>
        <p:spPr bwMode="auto">
          <a:xfrm>
            <a:off x="3886200" y="5029200"/>
            <a:ext cx="3039528" cy="92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5305425"/>
            <a:ext cx="14859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228600" y="3429000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cap="small" dirty="0" smtClean="0">
                <a:solidFill>
                  <a:schemeClr val="bg1"/>
                </a:solidFill>
              </a:rPr>
              <a:t>Acknowledge: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9" cstate="print"/>
          <a:srcRect b="18919"/>
          <a:stretch>
            <a:fillRect/>
          </a:stretch>
        </p:blipFill>
        <p:spPr bwMode="auto">
          <a:xfrm>
            <a:off x="2516882" y="6096000"/>
            <a:ext cx="578891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 descr="icce2012&quot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6200" y="3886200"/>
            <a:ext cx="4165195" cy="1041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152400" y="25337"/>
            <a:ext cx="8940597" cy="6781812"/>
            <a:chOff x="152400" y="25337"/>
            <a:chExt cx="8940597" cy="6781812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152400" y="762000"/>
              <a:ext cx="33528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2400" y="25337"/>
              <a:ext cx="1298835" cy="431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 descr="icce2012&quot;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67600" y="6400800"/>
              <a:ext cx="1625397" cy="406349"/>
            </a:xfrm>
            <a:prstGeom prst="rect">
              <a:avLst/>
            </a:prstGeom>
            <a:noFill/>
          </p:spPr>
        </p:pic>
      </p:grp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90681" y="0"/>
            <a:ext cx="3353319" cy="254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30556" y="1592619"/>
            <a:ext cx="2546644" cy="191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431213" y="4038603"/>
            <a:ext cx="3712787" cy="205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410200" y="6123801"/>
            <a:ext cx="3810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i="1" dirty="0" err="1" smtClean="0"/>
              <a:t>Besòs</a:t>
            </a:r>
            <a:r>
              <a:rPr lang="en-US" sz="1400" b="1" i="1" dirty="0" smtClean="0"/>
              <a:t> River runoff after a Barcelona Storm. 2011</a:t>
            </a:r>
            <a:endParaRPr lang="en-US" sz="1400" b="1" i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3375271"/>
            <a:ext cx="4876800" cy="348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152400" y="253425"/>
            <a:ext cx="396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GB" sz="3200" b="1" cap="small" dirty="0" smtClean="0"/>
              <a:t>Motivation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28600" y="1143000"/>
            <a:ext cx="51816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 Narrow" pitchFamily="34" charset="0"/>
              </a:rPr>
              <a:t> In the Catalan coast the combination of</a:t>
            </a:r>
            <a:r>
              <a:rPr lang="en-US" sz="1600" dirty="0" smtClean="0">
                <a:latin typeface="Arial Narrow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en-US" sz="1600" dirty="0" smtClean="0">
              <a:latin typeface="Arial Narrow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Arial Narrow" pitchFamily="34" charset="0"/>
              </a:rPr>
              <a:t>local </a:t>
            </a:r>
            <a:r>
              <a:rPr lang="en-US" dirty="0" smtClean="0">
                <a:latin typeface="Arial Narrow" pitchFamily="34" charset="0"/>
              </a:rPr>
              <a:t>topography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Arial Narrow" pitchFamily="34" charset="0"/>
              </a:rPr>
              <a:t>torrential rainfall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438400" y="2048470"/>
            <a:ext cx="3505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 local runoff on a short time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 large impact on coastal waters</a:t>
            </a:r>
            <a:endParaRPr lang="en-US" dirty="0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410200" y="3505200"/>
            <a:ext cx="3810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/>
              <a:t>Flooding in Barcelona city during a Storm. 2011</a:t>
            </a:r>
            <a:endParaRPr lang="en-US" sz="1400" b="1" i="1" dirty="0"/>
          </a:p>
        </p:txBody>
      </p:sp>
      <p:sp>
        <p:nvSpPr>
          <p:cNvPr id="18" name="Right Brace 17"/>
          <p:cNvSpPr/>
          <p:nvPr/>
        </p:nvSpPr>
        <p:spPr>
          <a:xfrm>
            <a:off x="2057400" y="1981200"/>
            <a:ext cx="304800" cy="10668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28600" y="1828800"/>
            <a:ext cx="8610600" cy="255454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400" b="1" dirty="0" smtClean="0"/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General objective: </a:t>
            </a:r>
          </a:p>
          <a:p>
            <a:pPr algn="ctr"/>
            <a:r>
              <a:rPr lang="en-US" sz="2200" b="1" i="1" dirty="0" smtClean="0">
                <a:solidFill>
                  <a:srgbClr val="FF0000"/>
                </a:solidFill>
              </a:rPr>
              <a:t>to implement the land boundary fluxes into a coastal circulation model</a:t>
            </a:r>
          </a:p>
          <a:p>
            <a:pPr algn="ctr"/>
            <a:endParaRPr lang="en-US" sz="2200" b="1" i="1" dirty="0" smtClean="0">
              <a:solidFill>
                <a:srgbClr val="FF0000"/>
              </a:solidFill>
            </a:endParaRPr>
          </a:p>
          <a:p>
            <a:pPr algn="ctr"/>
            <a:endParaRPr lang="en-US" sz="22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2200" b="1" i="1" dirty="0" smtClean="0">
                <a:solidFill>
                  <a:srgbClr val="FF0000"/>
                </a:solidFill>
              </a:rPr>
              <a:t> 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52400" y="25337"/>
            <a:ext cx="8940597" cy="6781812"/>
            <a:chOff x="152400" y="25337"/>
            <a:chExt cx="8940597" cy="6781812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152400" y="762000"/>
              <a:ext cx="33528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2400" y="25337"/>
              <a:ext cx="1298835" cy="431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 descr="icce2012&quot;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67600" y="6400800"/>
              <a:ext cx="1625397" cy="406349"/>
            </a:xfrm>
            <a:prstGeom prst="rect">
              <a:avLst/>
            </a:prstGeom>
            <a:noFill/>
          </p:spPr>
        </p:pic>
      </p:grpSp>
      <p:sp>
        <p:nvSpPr>
          <p:cNvPr id="22" name="Rectangle 21"/>
          <p:cNvSpPr/>
          <p:nvPr/>
        </p:nvSpPr>
        <p:spPr>
          <a:xfrm>
            <a:off x="152400" y="253425"/>
            <a:ext cx="396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GB" sz="3200" b="1" cap="small" dirty="0" smtClean="0"/>
              <a:t>Outline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990600" y="838200"/>
            <a:ext cx="6400800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hangingPunct="0"/>
            <a:r>
              <a:rPr lang="en-GB" sz="2800" b="1" cap="small" dirty="0" smtClean="0"/>
              <a:t>1.Data Needs</a:t>
            </a:r>
          </a:p>
          <a:p>
            <a:pPr hangingPunct="0"/>
            <a:endParaRPr lang="en-US" sz="800" dirty="0" smtClean="0"/>
          </a:p>
          <a:p>
            <a:pPr hangingPunct="0"/>
            <a:r>
              <a:rPr lang="en-GB" sz="2800" b="1" cap="small" dirty="0" smtClean="0"/>
              <a:t> 2.Numerical model and initialization</a:t>
            </a:r>
            <a:endParaRPr lang="en-US" sz="2800" dirty="0" smtClean="0"/>
          </a:p>
          <a:p>
            <a:pPr lvl="1">
              <a:lnSpc>
                <a:spcPct val="150000"/>
              </a:lnSpc>
              <a:defRPr/>
            </a:pPr>
            <a:r>
              <a:rPr lang="es-ES" b="1" i="1" dirty="0" smtClean="0"/>
              <a:t> 2.1.</a:t>
            </a:r>
            <a:r>
              <a:rPr lang="en-GB" b="1" i="1" dirty="0" smtClean="0"/>
              <a:t>Coastal</a:t>
            </a:r>
            <a:r>
              <a:rPr lang="fr-FR" b="1" i="1" dirty="0" smtClean="0"/>
              <a:t> Circulation Model </a:t>
            </a:r>
            <a:r>
              <a:rPr lang="es-ES" b="1" i="1" dirty="0" smtClean="0"/>
              <a:t>	</a:t>
            </a:r>
          </a:p>
          <a:p>
            <a:pPr lvl="1">
              <a:lnSpc>
                <a:spcPct val="150000"/>
              </a:lnSpc>
              <a:defRPr/>
            </a:pPr>
            <a:r>
              <a:rPr lang="en-US" b="1" i="1" dirty="0" smtClean="0"/>
              <a:t> 2.2.</a:t>
            </a:r>
            <a:r>
              <a:rPr lang="fr-FR" b="1" i="1" dirty="0" smtClean="0"/>
              <a:t>Model Setup</a:t>
            </a:r>
            <a:endParaRPr lang="es-ES" b="1" i="1" dirty="0" smtClean="0"/>
          </a:p>
          <a:p>
            <a:pPr hangingPunct="0"/>
            <a:r>
              <a:rPr lang="fr-FR" i="1" dirty="0" smtClean="0"/>
              <a:t>	2.2.1.Domain</a:t>
            </a:r>
            <a:endParaRPr lang="en-US" dirty="0" smtClean="0"/>
          </a:p>
          <a:p>
            <a:pPr hangingPunct="0"/>
            <a:r>
              <a:rPr lang="en-GB" i="1" dirty="0" smtClean="0"/>
              <a:t>	2.2.2.Boundary</a:t>
            </a:r>
            <a:r>
              <a:rPr lang="fr-FR" i="1" dirty="0" smtClean="0"/>
              <a:t> conditions</a:t>
            </a:r>
            <a:endParaRPr lang="en-US" dirty="0" smtClean="0"/>
          </a:p>
          <a:p>
            <a:pPr hangingPunct="0"/>
            <a:r>
              <a:rPr lang="fr-FR" i="1" dirty="0" smtClean="0"/>
              <a:t>	2.2.3.Forcing</a:t>
            </a:r>
            <a:endParaRPr lang="en-US" dirty="0" smtClean="0"/>
          </a:p>
          <a:p>
            <a:pPr lvl="3">
              <a:defRPr/>
            </a:pPr>
            <a:r>
              <a:rPr lang="es-ES" sz="1600" i="1" dirty="0" smtClean="0"/>
              <a:t>2.2.3.1.Atmospheric </a:t>
            </a:r>
            <a:r>
              <a:rPr lang="es-ES" sz="1600" i="1" dirty="0" err="1" smtClean="0"/>
              <a:t>forcing</a:t>
            </a:r>
            <a:endParaRPr lang="es-ES" sz="1600" i="1" dirty="0" smtClean="0"/>
          </a:p>
          <a:p>
            <a:pPr lvl="3">
              <a:defRPr/>
            </a:pPr>
            <a:r>
              <a:rPr lang="es-ES" sz="1600" i="1" dirty="0" smtClean="0"/>
              <a:t>2.2.3.2.Initial </a:t>
            </a:r>
            <a:r>
              <a:rPr lang="es-ES" sz="1600" i="1" dirty="0" err="1" smtClean="0"/>
              <a:t>condition</a:t>
            </a:r>
            <a:r>
              <a:rPr lang="es-ES" sz="1600" i="1" dirty="0" smtClean="0"/>
              <a:t>-sea </a:t>
            </a:r>
            <a:r>
              <a:rPr lang="es-ES" sz="1600" i="1" dirty="0" err="1" smtClean="0"/>
              <a:t>boundary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condition</a:t>
            </a:r>
            <a:endParaRPr lang="es-ES" sz="1600" i="1" dirty="0" smtClean="0"/>
          </a:p>
          <a:p>
            <a:pPr lvl="3">
              <a:defRPr/>
            </a:pPr>
            <a:r>
              <a:rPr lang="en-US" sz="1600" i="1" dirty="0" smtClean="0"/>
              <a:t>2.2.3.3.Land forcing (Rivers and urban runoff)</a:t>
            </a:r>
          </a:p>
          <a:p>
            <a:pPr hangingPunct="0"/>
            <a:endParaRPr lang="en-US" sz="900" b="1" dirty="0" smtClean="0"/>
          </a:p>
          <a:p>
            <a:pPr hangingPunct="0">
              <a:lnSpc>
                <a:spcPts val="2400"/>
              </a:lnSpc>
            </a:pPr>
            <a:r>
              <a:rPr lang="en-US" sz="2800" b="1" dirty="0" smtClean="0"/>
              <a:t>3.</a:t>
            </a:r>
            <a:r>
              <a:rPr lang="en-GB" sz="2800" b="1" cap="small" dirty="0" smtClean="0"/>
              <a:t>Validation</a:t>
            </a:r>
            <a:endParaRPr lang="en-US" sz="2800" b="1" dirty="0" smtClean="0"/>
          </a:p>
          <a:p>
            <a:pPr lvl="1">
              <a:lnSpc>
                <a:spcPct val="150000"/>
              </a:lnSpc>
              <a:defRPr/>
            </a:pPr>
            <a:r>
              <a:rPr lang="en-GB" b="1" i="1" dirty="0" smtClean="0"/>
              <a:t>3.1.</a:t>
            </a:r>
            <a:r>
              <a:rPr lang="en-US" b="1" i="1" dirty="0" err="1" smtClean="0"/>
              <a:t>Field_AC</a:t>
            </a:r>
            <a:r>
              <a:rPr lang="en-US" b="1" i="1" dirty="0" smtClean="0"/>
              <a:t> campaign</a:t>
            </a:r>
          </a:p>
          <a:p>
            <a:pPr lvl="1">
              <a:lnSpc>
                <a:spcPct val="150000"/>
              </a:lnSpc>
              <a:defRPr/>
            </a:pPr>
            <a:r>
              <a:rPr lang="en-US" b="1" i="1" dirty="0" smtClean="0"/>
              <a:t>3.2.Satellite image</a:t>
            </a:r>
          </a:p>
          <a:p>
            <a:pPr lvl="1">
              <a:defRPr/>
            </a:pPr>
            <a:endParaRPr lang="en-US" sz="1600" b="1" i="1" dirty="0" smtClean="0"/>
          </a:p>
          <a:p>
            <a:pPr hangingPunct="0">
              <a:lnSpc>
                <a:spcPts val="2400"/>
              </a:lnSpc>
            </a:pPr>
            <a:r>
              <a:rPr lang="en-GB" sz="2800" b="1" cap="small" dirty="0" smtClean="0"/>
              <a:t>4.Results</a:t>
            </a:r>
          </a:p>
          <a:p>
            <a:pPr hangingPunct="0"/>
            <a:endParaRPr lang="en-GB" sz="1600" b="1" cap="small" dirty="0" smtClean="0"/>
          </a:p>
          <a:p>
            <a:pPr hangingPunct="0">
              <a:lnSpc>
                <a:spcPts val="2400"/>
              </a:lnSpc>
            </a:pPr>
            <a:r>
              <a:rPr lang="fr-FR" sz="2800" b="1" cap="small" dirty="0" smtClean="0"/>
              <a:t>5.Conclusion and Future </a:t>
            </a:r>
            <a:r>
              <a:rPr lang="fr-FR" sz="2800" b="1" cap="small" dirty="0" err="1" smtClean="0"/>
              <a:t>Work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152400" y="25337"/>
            <a:ext cx="8940597" cy="6781812"/>
            <a:chOff x="152400" y="25337"/>
            <a:chExt cx="8940597" cy="6781812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152400" y="762000"/>
              <a:ext cx="33528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2400" y="25337"/>
              <a:ext cx="1298835" cy="431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 descr="icce2012&quot;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67600" y="6400800"/>
              <a:ext cx="1625397" cy="406349"/>
            </a:xfrm>
            <a:prstGeom prst="rect">
              <a:avLst/>
            </a:prstGeom>
            <a:noFill/>
          </p:spPr>
        </p:pic>
      </p:grpSp>
      <p:sp>
        <p:nvSpPr>
          <p:cNvPr id="6" name="Rectangle 5"/>
          <p:cNvSpPr/>
          <p:nvPr/>
        </p:nvSpPr>
        <p:spPr>
          <a:xfrm>
            <a:off x="152400" y="253425"/>
            <a:ext cx="396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GB" sz="3200" b="1" cap="small" dirty="0" smtClean="0"/>
              <a:t>1. Data Needs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4038600" y="2993712"/>
            <a:ext cx="2224134" cy="46166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 cap="small" dirty="0" smtClean="0"/>
              <a:t>Coastal Model</a:t>
            </a:r>
            <a:endParaRPr lang="en-US" sz="2400" dirty="0"/>
          </a:p>
        </p:txBody>
      </p:sp>
      <p:sp>
        <p:nvSpPr>
          <p:cNvPr id="22" name="Right Arrow 21"/>
          <p:cNvSpPr>
            <a:spLocks noChangeArrowheads="1"/>
          </p:cNvSpPr>
          <p:nvPr/>
        </p:nvSpPr>
        <p:spPr bwMode="auto">
          <a:xfrm>
            <a:off x="6385437" y="2819401"/>
            <a:ext cx="624963" cy="685799"/>
          </a:xfrm>
          <a:prstGeom prst="rightArrow">
            <a:avLst>
              <a:gd name="adj1" fmla="val 50000"/>
              <a:gd name="adj2" fmla="val 498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2400" y="2438400"/>
            <a:ext cx="3048000" cy="1631216"/>
          </a:xfrm>
          <a:prstGeom prst="rect">
            <a:avLst/>
          </a:prstGeom>
          <a:noFill/>
          <a:ln w="3492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cap="small" dirty="0" smtClean="0"/>
              <a:t>Coastal model grid</a:t>
            </a:r>
          </a:p>
          <a:p>
            <a:r>
              <a:rPr lang="en-GB" sz="2000" b="1" cap="small" dirty="0" smtClean="0"/>
              <a:t>Initial Conditions</a:t>
            </a:r>
          </a:p>
          <a:p>
            <a:r>
              <a:rPr lang="en-GB" sz="2000" b="1" cap="small" dirty="0" smtClean="0"/>
              <a:t>Ocean Boundary Conditions</a:t>
            </a:r>
          </a:p>
          <a:p>
            <a:r>
              <a:rPr lang="en-GB" sz="2000" b="1" cap="small" dirty="0" smtClean="0"/>
              <a:t>Land Boundary Conditions</a:t>
            </a:r>
          </a:p>
          <a:p>
            <a:r>
              <a:rPr lang="en-GB" sz="2000" b="1" cap="small" dirty="0" smtClean="0"/>
              <a:t>Ocean Forcing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086600" y="2438400"/>
            <a:ext cx="1828800" cy="1631216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cap="small" dirty="0" smtClean="0"/>
              <a:t>Salinity 3D</a:t>
            </a:r>
          </a:p>
          <a:p>
            <a:r>
              <a:rPr lang="en-GB" sz="2000" b="1" cap="small" dirty="0" smtClean="0"/>
              <a:t>Temperature 3D</a:t>
            </a:r>
          </a:p>
          <a:p>
            <a:r>
              <a:rPr lang="en-GB" sz="2000" b="1" cap="small" dirty="0" smtClean="0"/>
              <a:t>Currents 3D</a:t>
            </a:r>
          </a:p>
          <a:p>
            <a:r>
              <a:rPr lang="en-GB" sz="2000" b="1" cap="small" dirty="0" smtClean="0"/>
              <a:t>Free Surface</a:t>
            </a:r>
          </a:p>
          <a:p>
            <a:r>
              <a:rPr lang="en-GB" sz="2000" b="1" cap="small" dirty="0" smtClean="0"/>
              <a:t>.........</a:t>
            </a:r>
            <a:endParaRPr lang="en-US" sz="2000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143000" y="1900535"/>
            <a:ext cx="11112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92D050"/>
                </a:solidFill>
              </a:rPr>
              <a:t>INPUTS</a:t>
            </a:r>
          </a:p>
        </p:txBody>
      </p:sp>
      <p:sp>
        <p:nvSpPr>
          <p:cNvPr id="23" name="Right Arrow 22"/>
          <p:cNvSpPr>
            <a:spLocks noChangeArrowheads="1"/>
          </p:cNvSpPr>
          <p:nvPr/>
        </p:nvSpPr>
        <p:spPr bwMode="auto">
          <a:xfrm>
            <a:off x="3352800" y="2819400"/>
            <a:ext cx="624963" cy="685799"/>
          </a:xfrm>
          <a:prstGeom prst="rightArrow">
            <a:avLst>
              <a:gd name="adj1" fmla="val 50000"/>
              <a:gd name="adj2" fmla="val 49867"/>
            </a:avLst>
          </a:prstGeom>
          <a:noFill/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315200" y="1905000"/>
            <a:ext cx="1391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OUTPUTS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152400" y="25337"/>
            <a:ext cx="8940597" cy="6781812"/>
            <a:chOff x="152400" y="25337"/>
            <a:chExt cx="8940597" cy="6781812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152400" y="762000"/>
              <a:ext cx="33528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2400" y="25337"/>
              <a:ext cx="1298835" cy="431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 descr="icce2012&quot;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67600" y="6400800"/>
              <a:ext cx="1625397" cy="406349"/>
            </a:xfrm>
            <a:prstGeom prst="rect">
              <a:avLst/>
            </a:prstGeom>
            <a:noFill/>
          </p:spPr>
        </p:pic>
      </p:grpSp>
      <p:sp>
        <p:nvSpPr>
          <p:cNvPr id="6" name="Rectangle 5"/>
          <p:cNvSpPr/>
          <p:nvPr/>
        </p:nvSpPr>
        <p:spPr>
          <a:xfrm>
            <a:off x="152400" y="253425"/>
            <a:ext cx="693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GB" sz="3200" b="1" cap="small" dirty="0" smtClean="0"/>
              <a:t>2. Numerical Model and Initialization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381000" y="1524000"/>
            <a:ext cx="8001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>
              <a:spcBef>
                <a:spcPct val="50000"/>
              </a:spcBef>
            </a:pPr>
            <a:r>
              <a:rPr lang="en-GB" sz="2400" b="1" cap="small" dirty="0" smtClean="0"/>
              <a:t>ROMS</a:t>
            </a:r>
            <a:r>
              <a:rPr lang="en-GB" sz="2400" cap="small" dirty="0" smtClean="0"/>
              <a:t> </a:t>
            </a:r>
            <a:r>
              <a:rPr lang="en-GB" sz="2000" cap="small" dirty="0" smtClean="0"/>
              <a:t>(Regional Ocean Model System)</a:t>
            </a:r>
            <a:r>
              <a:rPr lang="en-US" sz="2000" dirty="0" smtClean="0"/>
              <a:t>. (</a:t>
            </a:r>
            <a:r>
              <a:rPr lang="en-US" sz="1600" dirty="0" err="1" smtClean="0"/>
              <a:t>Shchepetkin</a:t>
            </a:r>
            <a:r>
              <a:rPr lang="en-US" sz="1600" dirty="0" smtClean="0"/>
              <a:t> and McWilliams, 2005)</a:t>
            </a:r>
            <a:endParaRPr lang="en-GB" sz="2000" dirty="0" smtClean="0"/>
          </a:p>
          <a:p>
            <a:pPr lvl="1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/>
              <a:t> vertical coordinates (σ) </a:t>
            </a:r>
          </a:p>
          <a:p>
            <a:pPr lvl="1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/>
              <a:t> low-order finite difference scheme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4800" y="986135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</a:rPr>
              <a:t>2.1 </a:t>
            </a:r>
            <a:r>
              <a:rPr lang="es-ES" sz="2400" b="1" dirty="0" err="1" smtClean="0">
                <a:solidFill>
                  <a:srgbClr val="C00000"/>
                </a:solidFill>
              </a:rPr>
              <a:t>Coastal</a:t>
            </a:r>
            <a:r>
              <a:rPr lang="es-ES" sz="2400" b="1" dirty="0" smtClean="0">
                <a:solidFill>
                  <a:srgbClr val="C00000"/>
                </a:solidFill>
              </a:rPr>
              <a:t> </a:t>
            </a:r>
            <a:r>
              <a:rPr lang="es-ES" sz="2400" b="1" dirty="0" err="1" smtClean="0">
                <a:solidFill>
                  <a:srgbClr val="C00000"/>
                </a:solidFill>
              </a:rPr>
              <a:t>Circulation</a:t>
            </a:r>
            <a:r>
              <a:rPr lang="es-ES" sz="2400" b="1" dirty="0" smtClean="0">
                <a:solidFill>
                  <a:srgbClr val="C00000"/>
                </a:solidFill>
              </a:rPr>
              <a:t> </a:t>
            </a:r>
            <a:r>
              <a:rPr lang="es-ES" sz="2400" b="1" dirty="0" err="1" smtClean="0">
                <a:solidFill>
                  <a:srgbClr val="C00000"/>
                </a:solidFill>
              </a:rPr>
              <a:t>Model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800" y="3424535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</a:rPr>
              <a:t>2.2 </a:t>
            </a:r>
            <a:r>
              <a:rPr lang="es-ES" sz="2400" b="1" dirty="0" err="1" smtClean="0">
                <a:solidFill>
                  <a:srgbClr val="C00000"/>
                </a:solidFill>
              </a:rPr>
              <a:t>Model</a:t>
            </a:r>
            <a:r>
              <a:rPr lang="es-ES" sz="2400" b="1" dirty="0" smtClean="0">
                <a:solidFill>
                  <a:srgbClr val="C00000"/>
                </a:solidFill>
              </a:rPr>
              <a:t> </a:t>
            </a:r>
            <a:r>
              <a:rPr lang="es-ES" sz="2400" b="1" dirty="0" err="1" smtClean="0">
                <a:solidFill>
                  <a:srgbClr val="C00000"/>
                </a:solidFill>
              </a:rPr>
              <a:t>Setup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457200" y="3974574"/>
            <a:ext cx="4191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 smtClean="0"/>
              <a:t>  </a:t>
            </a:r>
            <a:r>
              <a:rPr lang="en-US" sz="2000" b="1" i="1" u="sng" dirty="0" smtClean="0"/>
              <a:t>2.2.1. Domain</a:t>
            </a:r>
          </a:p>
          <a:p>
            <a:pPr lvl="1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/>
              <a:t> High Resolution Bathymetry</a:t>
            </a:r>
          </a:p>
          <a:p>
            <a:pPr lvl="1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/>
              <a:t> 152 x 207 grid cells 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/>
              <a:t> 250m  x 250m of horizontal resolution </a:t>
            </a:r>
          </a:p>
          <a:p>
            <a:pPr lvl="1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/>
              <a:t> 20 sigma vertical levels</a:t>
            </a:r>
            <a:endParaRPr lang="en-US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04732" y="2438400"/>
            <a:ext cx="473926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391400" y="1"/>
            <a:ext cx="1752600" cy="138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152400" y="25337"/>
            <a:ext cx="8940597" cy="6781812"/>
            <a:chOff x="152400" y="25337"/>
            <a:chExt cx="8940597" cy="6781812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152400" y="762000"/>
              <a:ext cx="33528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2400" y="25337"/>
              <a:ext cx="1298835" cy="431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 descr="icce2012&quot;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67600" y="6400800"/>
              <a:ext cx="1625397" cy="406349"/>
            </a:xfrm>
            <a:prstGeom prst="rect">
              <a:avLst/>
            </a:prstGeom>
            <a:noFill/>
          </p:spPr>
        </p:pic>
      </p:grpSp>
      <p:sp>
        <p:nvSpPr>
          <p:cNvPr id="6" name="Rectangle 5"/>
          <p:cNvSpPr/>
          <p:nvPr/>
        </p:nvSpPr>
        <p:spPr>
          <a:xfrm>
            <a:off x="152400" y="253425"/>
            <a:ext cx="693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GB" sz="3200" b="1" cap="small" dirty="0" smtClean="0"/>
              <a:t>2. Numerical Model and Initialization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" y="986135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</a:rPr>
              <a:t>2.2 </a:t>
            </a:r>
            <a:r>
              <a:rPr lang="es-ES" sz="2400" b="1" dirty="0" err="1" smtClean="0">
                <a:solidFill>
                  <a:srgbClr val="C00000"/>
                </a:solidFill>
              </a:rPr>
              <a:t>Model</a:t>
            </a:r>
            <a:r>
              <a:rPr lang="es-ES" sz="2400" b="1" dirty="0" smtClean="0">
                <a:solidFill>
                  <a:srgbClr val="C00000"/>
                </a:solidFill>
              </a:rPr>
              <a:t> </a:t>
            </a:r>
            <a:r>
              <a:rPr lang="es-ES" sz="2400" b="1" dirty="0" err="1" smtClean="0">
                <a:solidFill>
                  <a:srgbClr val="C00000"/>
                </a:solidFill>
              </a:rPr>
              <a:t>Setup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457200" y="1600200"/>
            <a:ext cx="4191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 smtClean="0"/>
              <a:t>  </a:t>
            </a:r>
            <a:r>
              <a:rPr lang="en-US" sz="2000" b="1" i="1" u="sng" dirty="0" smtClean="0"/>
              <a:t>2.2.2. Boundary Conditions</a:t>
            </a:r>
          </a:p>
          <a:p>
            <a:pPr lvl="1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GB" dirty="0" smtClean="0"/>
              <a:t> </a:t>
            </a:r>
            <a:r>
              <a:rPr lang="en-US" dirty="0" smtClean="0"/>
              <a:t>Nested increasing/resolution domains</a:t>
            </a:r>
            <a:endParaRPr lang="en-US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82" y="2895600"/>
            <a:ext cx="9094618" cy="240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391400" y="1"/>
            <a:ext cx="1752600" cy="138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152400" y="25337"/>
            <a:ext cx="8940597" cy="6781812"/>
            <a:chOff x="152400" y="25337"/>
            <a:chExt cx="8940597" cy="6781812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152400" y="762000"/>
              <a:ext cx="33528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2400" y="25337"/>
              <a:ext cx="1298835" cy="431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 descr="icce2012&quot;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67600" y="6400800"/>
              <a:ext cx="1625397" cy="406349"/>
            </a:xfrm>
            <a:prstGeom prst="rect">
              <a:avLst/>
            </a:prstGeom>
            <a:noFill/>
          </p:spPr>
        </p:pic>
      </p:grpSp>
      <p:sp>
        <p:nvSpPr>
          <p:cNvPr id="6" name="Rectangle 5"/>
          <p:cNvSpPr/>
          <p:nvPr/>
        </p:nvSpPr>
        <p:spPr>
          <a:xfrm>
            <a:off x="152400" y="253425"/>
            <a:ext cx="693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GB" sz="3200" b="1" cap="small" dirty="0" smtClean="0"/>
              <a:t>2. Numerical Model and Initialization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" y="986135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</a:rPr>
              <a:t>2.2 </a:t>
            </a:r>
            <a:r>
              <a:rPr lang="es-ES" sz="2400" b="1" dirty="0" err="1" smtClean="0">
                <a:solidFill>
                  <a:srgbClr val="C00000"/>
                </a:solidFill>
              </a:rPr>
              <a:t>Model</a:t>
            </a:r>
            <a:r>
              <a:rPr lang="es-ES" sz="2400" b="1" dirty="0" smtClean="0">
                <a:solidFill>
                  <a:srgbClr val="C00000"/>
                </a:solidFill>
              </a:rPr>
              <a:t> </a:t>
            </a:r>
            <a:r>
              <a:rPr lang="es-ES" sz="2400" b="1" dirty="0" err="1" smtClean="0">
                <a:solidFill>
                  <a:srgbClr val="C00000"/>
                </a:solidFill>
              </a:rPr>
              <a:t>Setup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457200" y="1600200"/>
            <a:ext cx="419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 smtClean="0"/>
              <a:t>  </a:t>
            </a:r>
            <a:r>
              <a:rPr lang="en-US" sz="2000" b="1" i="1" u="sng" dirty="0" smtClean="0"/>
              <a:t>2.2.3. Forcing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5410200" y="1783140"/>
            <a:ext cx="441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b="1" i="1" u="sng" dirty="0" smtClean="0"/>
              <a:t>a) Atmospheric forcing</a:t>
            </a:r>
          </a:p>
          <a:p>
            <a:pPr lvl="1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i="1" dirty="0" smtClean="0"/>
              <a:t>Barcelona Super Computing Center </a:t>
            </a:r>
          </a:p>
          <a:p>
            <a:pPr lvl="1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i="1" dirty="0" smtClean="0"/>
              <a:t>1 km of resolution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2400" y="2275411"/>
            <a:ext cx="5410200" cy="4499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152400" y="25337"/>
            <a:ext cx="8940597" cy="6781812"/>
            <a:chOff x="152400" y="25337"/>
            <a:chExt cx="8940597" cy="6781812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152400" y="762000"/>
              <a:ext cx="33528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2400" y="25337"/>
              <a:ext cx="1298835" cy="431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 descr="icce2012&quot;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67600" y="6400800"/>
              <a:ext cx="1625397" cy="406349"/>
            </a:xfrm>
            <a:prstGeom prst="rect">
              <a:avLst/>
            </a:prstGeom>
            <a:noFill/>
          </p:spPr>
        </p:pic>
      </p:grpSp>
      <p:sp>
        <p:nvSpPr>
          <p:cNvPr id="6" name="Rectangle 5"/>
          <p:cNvSpPr/>
          <p:nvPr/>
        </p:nvSpPr>
        <p:spPr>
          <a:xfrm>
            <a:off x="152400" y="253425"/>
            <a:ext cx="693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GB" sz="3200" b="1" cap="small" dirty="0" smtClean="0"/>
              <a:t>2. Numerical Model and Initialization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" y="986135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</a:rPr>
              <a:t>2.2 </a:t>
            </a:r>
            <a:r>
              <a:rPr lang="es-ES" sz="2400" b="1" dirty="0" err="1" smtClean="0">
                <a:solidFill>
                  <a:srgbClr val="C00000"/>
                </a:solidFill>
              </a:rPr>
              <a:t>Model</a:t>
            </a:r>
            <a:r>
              <a:rPr lang="es-ES" sz="2400" b="1" dirty="0" smtClean="0">
                <a:solidFill>
                  <a:srgbClr val="C00000"/>
                </a:solidFill>
              </a:rPr>
              <a:t> </a:t>
            </a:r>
            <a:r>
              <a:rPr lang="es-ES" sz="2400" b="1" dirty="0" err="1" smtClean="0">
                <a:solidFill>
                  <a:srgbClr val="C00000"/>
                </a:solidFill>
              </a:rPr>
              <a:t>Setup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457200" y="1600200"/>
            <a:ext cx="419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 smtClean="0"/>
              <a:t>  </a:t>
            </a:r>
            <a:r>
              <a:rPr lang="en-US" sz="2000" b="1" i="1" u="sng" dirty="0" smtClean="0"/>
              <a:t>2.2.3. Forcing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000" y="2362200"/>
            <a:ext cx="5943869" cy="449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4876800" y="1766262"/>
            <a:ext cx="4419600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b="1" i="1" u="sng" dirty="0" smtClean="0"/>
              <a:t>b) Initial and Sea Boundary Condition </a:t>
            </a:r>
          </a:p>
          <a:p>
            <a:pPr algn="just"/>
            <a:endParaRPr lang="en-US" sz="1100" b="1" i="1" u="sng" dirty="0" smtClean="0"/>
          </a:p>
          <a:p>
            <a:pPr marL="2114550" lvl="4" indent="-28575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n-US" i="1" dirty="0" err="1" smtClean="0"/>
              <a:t>MyOcean</a:t>
            </a:r>
            <a:r>
              <a:rPr lang="en-US" i="1" dirty="0" smtClean="0"/>
              <a:t> project </a:t>
            </a:r>
          </a:p>
          <a:p>
            <a:pPr algn="just">
              <a:spcBef>
                <a:spcPct val="50000"/>
              </a:spcBef>
            </a:pPr>
            <a:r>
              <a:rPr lang="en-US" i="1" dirty="0" smtClean="0"/>
              <a:t>		(http://www.myocean.eu</a:t>
            </a:r>
            <a:r>
              <a:rPr lang="en-US" sz="1600" i="1" dirty="0" smtClean="0"/>
              <a:t>)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ustom 1">
      <a:majorFont>
        <a:latin typeface="Arial Black"/>
        <a:ea typeface=""/>
        <a:cs typeface=""/>
      </a:majorFont>
      <a:minorFont>
        <a:latin typeface="Arial Narrow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solidFill>
          <a:srgbClr val="FF0000"/>
        </a:solidFill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10511</TotalTime>
  <Words>942</Words>
  <Application>Microsoft Office PowerPoint</Application>
  <PresentationFormat>On-screen Show (4:3)</PresentationFormat>
  <Paragraphs>231</Paragraphs>
  <Slides>22</Slides>
  <Notes>20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D3.2. Methodology to introduce the 3D boundary condition for river/urban discharges  Case Study: The Catalan Coast</dc:title>
  <dc:creator>jaak</dc:creator>
  <cp:lastModifiedBy>jaak</cp:lastModifiedBy>
  <cp:revision>1205</cp:revision>
  <dcterms:created xsi:type="dcterms:W3CDTF">2011-11-24T12:34:26Z</dcterms:created>
  <dcterms:modified xsi:type="dcterms:W3CDTF">2012-08-28T14:20:06Z</dcterms:modified>
</cp:coreProperties>
</file>